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TIF" ContentType="image/tif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sldIdLst>
    <p:sldId id="256" r:id="rId2"/>
    <p:sldId id="302" r:id="rId3"/>
    <p:sldId id="290" r:id="rId4"/>
    <p:sldId id="307" r:id="rId5"/>
    <p:sldId id="297" r:id="rId6"/>
    <p:sldId id="311" r:id="rId7"/>
    <p:sldId id="310" r:id="rId8"/>
    <p:sldId id="305" r:id="rId9"/>
    <p:sldId id="295" r:id="rId10"/>
    <p:sldId id="292" r:id="rId11"/>
    <p:sldId id="299" r:id="rId12"/>
    <p:sldId id="293" r:id="rId13"/>
    <p:sldId id="304" r:id="rId14"/>
    <p:sldId id="303" r:id="rId15"/>
    <p:sldId id="306" r:id="rId16"/>
    <p:sldId id="294" r:id="rId17"/>
    <p:sldId id="301" r:id="rId18"/>
    <p:sldId id="300" r:id="rId19"/>
    <p:sldId id="268" r:id="rId20"/>
    <p:sldId id="269" r:id="rId21"/>
    <p:sldId id="270" r:id="rId22"/>
    <p:sldId id="271" r:id="rId23"/>
    <p:sldId id="309" r:id="rId24"/>
    <p:sldId id="273" r:id="rId25"/>
    <p:sldId id="274" r:id="rId26"/>
    <p:sldId id="275" r:id="rId27"/>
    <p:sldId id="282" r:id="rId28"/>
    <p:sldId id="281" r:id="rId29"/>
    <p:sldId id="312" r:id="rId30"/>
    <p:sldId id="279" r:id="rId31"/>
    <p:sldId id="278" r:id="rId32"/>
    <p:sldId id="277" r:id="rId33"/>
    <p:sldId id="283" r:id="rId34"/>
    <p:sldId id="286" r:id="rId35"/>
    <p:sldId id="276" r:id="rId36"/>
    <p:sldId id="284" r:id="rId37"/>
    <p:sldId id="287" r:id="rId38"/>
    <p:sldId id="288" r:id="rId39"/>
    <p:sldId id="289" r:id="rId40"/>
    <p:sldId id="259" r:id="rId41"/>
    <p:sldId id="313" r:id="rId42"/>
    <p:sldId id="308" r:id="rId43"/>
    <p:sldId id="296" r:id="rId44"/>
    <p:sldId id="298"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480"/>
    <p:restoredTop sz="87461"/>
  </p:normalViewPr>
  <p:slideViewPr>
    <p:cSldViewPr snapToGrid="0" snapToObjects="1">
      <p:cViewPr>
        <p:scale>
          <a:sx n="100" d="100"/>
          <a:sy n="100" d="100"/>
        </p:scale>
        <p:origin x="624"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media/image1.tiff>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jpg>
</file>

<file path=ppt/media/image25.jpg>
</file>

<file path=ppt/media/image26.jpeg>
</file>

<file path=ppt/media/image27.jpeg>
</file>

<file path=ppt/media/image28.png>
</file>

<file path=ppt/media/image29.tiff>
</file>

<file path=ppt/media/image3.tiff>
</file>

<file path=ppt/media/image30.png>
</file>

<file path=ppt/media/image31.png>
</file>

<file path=ppt/media/image32.tiff>
</file>

<file path=ppt/media/image33.png>
</file>

<file path=ppt/media/image34.tif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tiff>
</file>

<file path=ppt/media/image46.png>
</file>

<file path=ppt/media/image47.tiff>
</file>

<file path=ppt/media/image48.png>
</file>

<file path=ppt/media/image49.TIF>
</file>

<file path=ppt/media/image5.tiff>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646192-5FEA-CE48-8089-73968133D6D0}" type="datetimeFigureOut">
              <a:rPr lang="en-US" smtClean="0"/>
              <a:t>2/13/20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1D3B40-231A-0942-B511-DA900ACAD32C}" type="slidenum">
              <a:rPr lang="en-US" smtClean="0"/>
              <a:t>‹#›</a:t>
            </a:fld>
            <a:endParaRPr lang="en-US"/>
          </a:p>
        </p:txBody>
      </p:sp>
    </p:spTree>
    <p:extLst>
      <p:ext uri="{BB962C8B-B14F-4D97-AF65-F5344CB8AC3E}">
        <p14:creationId xmlns:p14="http://schemas.microsoft.com/office/powerpoint/2010/main" val="1938785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Ritchie, G. R. S., Dunham, I., </a:t>
            </a:r>
            <a:r>
              <a:rPr lang="en-US" sz="1200" b="0" i="0" u="none" strike="noStrike" kern="1200" dirty="0" err="1" smtClean="0">
                <a:solidFill>
                  <a:schemeClr val="tx1"/>
                </a:solidFill>
                <a:effectLst/>
                <a:latin typeface="+mn-lt"/>
                <a:ea typeface="+mn-ea"/>
                <a:cs typeface="+mn-cs"/>
              </a:rPr>
              <a:t>Zeggini</a:t>
            </a:r>
            <a:r>
              <a:rPr lang="en-US" sz="1200" b="0" i="0" u="none" strike="noStrike" kern="1200" dirty="0" smtClean="0">
                <a:solidFill>
                  <a:schemeClr val="tx1"/>
                </a:solidFill>
                <a:effectLst/>
                <a:latin typeface="+mn-lt"/>
                <a:ea typeface="+mn-ea"/>
                <a:cs typeface="+mn-cs"/>
              </a:rPr>
              <a:t>, E., &amp; </a:t>
            </a:r>
            <a:r>
              <a:rPr lang="en-US" sz="1200" b="0" i="0" u="none" strike="noStrike" kern="1200" dirty="0" err="1" smtClean="0">
                <a:solidFill>
                  <a:schemeClr val="tx1"/>
                </a:solidFill>
                <a:effectLst/>
                <a:latin typeface="+mn-lt"/>
                <a:ea typeface="+mn-ea"/>
                <a:cs typeface="+mn-cs"/>
              </a:rPr>
              <a:t>Flicek</a:t>
            </a:r>
            <a:r>
              <a:rPr lang="en-US" sz="1200" b="0" i="0" u="none" strike="noStrike" kern="1200" dirty="0" smtClean="0">
                <a:solidFill>
                  <a:schemeClr val="tx1"/>
                </a:solidFill>
                <a:effectLst/>
                <a:latin typeface="+mn-lt"/>
                <a:ea typeface="+mn-ea"/>
                <a:cs typeface="+mn-cs"/>
              </a:rPr>
              <a:t>, P. (2014). </a:t>
            </a:r>
            <a:r>
              <a:rPr lang="en-US" sz="1200" b="0" i="1" u="none" strike="noStrike" kern="1200" dirty="0" smtClean="0">
                <a:solidFill>
                  <a:schemeClr val="tx1"/>
                </a:solidFill>
                <a:effectLst/>
                <a:latin typeface="+mn-lt"/>
                <a:ea typeface="+mn-ea"/>
                <a:cs typeface="+mn-cs"/>
              </a:rPr>
              <a:t>Functional annotation of noncoding sequence variants. Nature Methods, 11(3), 294–296.</a:t>
            </a:r>
            <a:r>
              <a:rPr lang="en-US" sz="1200" b="0" i="0" u="none" strike="noStrike" kern="1200" dirty="0" smtClean="0">
                <a:solidFill>
                  <a:schemeClr val="tx1"/>
                </a:solidFill>
                <a:effectLst/>
                <a:latin typeface="+mn-lt"/>
                <a:ea typeface="+mn-ea"/>
                <a:cs typeface="+mn-cs"/>
              </a:rPr>
              <a:t>doi:10.1038/nmeth.2832</a:t>
            </a:r>
            <a:endParaRPr lang="en-US" dirty="0"/>
          </a:p>
        </p:txBody>
      </p:sp>
      <p:sp>
        <p:nvSpPr>
          <p:cNvPr id="4" name="Slide Number Placeholder 3"/>
          <p:cNvSpPr>
            <a:spLocks noGrp="1"/>
          </p:cNvSpPr>
          <p:nvPr>
            <p:ph type="sldNum" sz="quarter" idx="10"/>
          </p:nvPr>
        </p:nvSpPr>
        <p:spPr/>
        <p:txBody>
          <a:bodyPr/>
          <a:lstStyle/>
          <a:p>
            <a:fld id="{8F1D3B40-231A-0942-B511-DA900ACAD32C}" type="slidenum">
              <a:rPr lang="en-US" smtClean="0"/>
              <a:t>5</a:t>
            </a:fld>
            <a:endParaRPr lang="en-US"/>
          </a:p>
        </p:txBody>
      </p:sp>
    </p:spTree>
    <p:extLst>
      <p:ext uri="{BB962C8B-B14F-4D97-AF65-F5344CB8AC3E}">
        <p14:creationId xmlns:p14="http://schemas.microsoft.com/office/powerpoint/2010/main" val="650178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B3ABC3C-3C98-6546-83E6-7D5BF8F21F6E}" type="slidenum">
              <a:t>20</a:t>
            </a:fld>
            <a:endParaRPr lang="fr-FR"/>
          </a:p>
        </p:txBody>
      </p:sp>
    </p:spTree>
    <p:extLst>
      <p:ext uri="{BB962C8B-B14F-4D97-AF65-F5344CB8AC3E}">
        <p14:creationId xmlns:p14="http://schemas.microsoft.com/office/powerpoint/2010/main" val="4432337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CA" sz="1200" kern="1200" dirty="0" smtClean="0">
                <a:solidFill>
                  <a:schemeClr val="tx1"/>
                </a:solidFill>
                <a:effectLst/>
                <a:latin typeface="+mn-lt"/>
                <a:ea typeface="+mn-ea"/>
                <a:cs typeface="+mn-cs"/>
              </a:rPr>
              <a:t>Students</a:t>
            </a:r>
            <a:r>
              <a:rPr lang="en-CA" sz="1200" kern="1200" baseline="0" dirty="0" smtClean="0">
                <a:solidFill>
                  <a:schemeClr val="tx1"/>
                </a:solidFill>
                <a:effectLst/>
                <a:latin typeface="+mn-lt"/>
                <a:ea typeface="+mn-ea"/>
                <a:cs typeface="+mn-cs"/>
              </a:rPr>
              <a:t> are generally skeptical of mathematical models and resist them</a:t>
            </a:r>
          </a:p>
          <a:p>
            <a:endParaRPr lang="en-CA" sz="1200" kern="1200" baseline="0" dirty="0" smtClean="0">
              <a:solidFill>
                <a:schemeClr val="tx1"/>
              </a:solidFill>
              <a:effectLst/>
              <a:latin typeface="+mn-lt"/>
              <a:ea typeface="+mn-ea"/>
              <a:cs typeface="+mn-cs"/>
            </a:endParaRPr>
          </a:p>
          <a:p>
            <a:pPr marL="228600" indent="-228600">
              <a:buAutoNum type="arabicParenR"/>
            </a:pPr>
            <a:r>
              <a:rPr lang="en-CA" sz="1200" kern="1200" baseline="0" dirty="0" smtClean="0">
                <a:solidFill>
                  <a:schemeClr val="tx1"/>
                </a:solidFill>
                <a:effectLst/>
                <a:latin typeface="+mn-lt"/>
                <a:ea typeface="+mn-ea"/>
                <a:cs typeface="+mn-cs"/>
              </a:rPr>
              <a:t>What do you want to know</a:t>
            </a:r>
          </a:p>
          <a:p>
            <a:pPr marL="228600" indent="-228600">
              <a:buAutoNum type="arabicParenR"/>
            </a:pPr>
            <a:r>
              <a:rPr lang="en-CA" sz="1200" kern="1200" baseline="0" dirty="0" smtClean="0">
                <a:solidFill>
                  <a:schemeClr val="tx1"/>
                </a:solidFill>
                <a:effectLst/>
                <a:latin typeface="+mn-lt"/>
                <a:ea typeface="+mn-ea"/>
                <a:cs typeface="+mn-cs"/>
              </a:rPr>
              <a:t>Biological assumptions</a:t>
            </a:r>
          </a:p>
          <a:p>
            <a:pPr marL="228600" indent="-228600">
              <a:buAutoNum type="arabicParenR"/>
            </a:pPr>
            <a:r>
              <a:rPr lang="en-CA" dirty="0" smtClean="0"/>
              <a:t>E</a:t>
            </a:r>
            <a:r>
              <a:rPr lang="fr-FR" dirty="0" err="1" smtClean="0"/>
              <a:t>xpress</a:t>
            </a:r>
            <a:r>
              <a:rPr lang="fr-FR" dirty="0" smtClean="0"/>
              <a:t> </a:t>
            </a:r>
            <a:r>
              <a:rPr lang="fr-FR" dirty="0" err="1" smtClean="0"/>
              <a:t>assumption</a:t>
            </a:r>
            <a:r>
              <a:rPr lang="fr-FR" dirty="0" smtClean="0"/>
              <a:t> and question in </a:t>
            </a:r>
            <a:r>
              <a:rPr lang="fr-FR" dirty="0" err="1" smtClean="0"/>
              <a:t>equations</a:t>
            </a:r>
            <a:r>
              <a:rPr lang="fr-FR" dirty="0" smtClean="0"/>
              <a:t>,</a:t>
            </a:r>
            <a:r>
              <a:rPr lang="fr-FR" baseline="0" dirty="0" smtClean="0"/>
              <a:t> </a:t>
            </a:r>
            <a:r>
              <a:rPr lang="fr-FR" baseline="0" dirty="0" err="1" smtClean="0"/>
              <a:t>define</a:t>
            </a:r>
            <a:r>
              <a:rPr lang="fr-FR" baseline="0" dirty="0" smtClean="0"/>
              <a:t> </a:t>
            </a:r>
            <a:r>
              <a:rPr lang="fr-FR" baseline="0" dirty="0" err="1" smtClean="0"/>
              <a:t>symbols</a:t>
            </a:r>
            <a:endParaRPr lang="fr-FR" baseline="0" dirty="0" smtClean="0"/>
          </a:p>
          <a:p>
            <a:pPr marL="228600" indent="-228600">
              <a:buAutoNum type="arabicParenR"/>
            </a:pPr>
            <a:r>
              <a:rPr lang="fr-FR" baseline="0" dirty="0" err="1" smtClean="0"/>
              <a:t>Solve</a:t>
            </a:r>
            <a:endParaRPr lang="fr-FR" baseline="0" dirty="0" smtClean="0"/>
          </a:p>
          <a:p>
            <a:pPr marL="228600" indent="-228600">
              <a:buAutoNum type="arabicParenR"/>
            </a:pPr>
            <a:r>
              <a:rPr lang="fr-FR" baseline="0" dirty="0" smtClean="0"/>
              <a:t>Analyse the </a:t>
            </a:r>
            <a:r>
              <a:rPr lang="fr-FR" baseline="0" dirty="0" err="1" smtClean="0"/>
              <a:t>prediction</a:t>
            </a:r>
            <a:endParaRPr lang="fr-FR" baseline="0" dirty="0" smtClean="0"/>
          </a:p>
          <a:p>
            <a:pPr marL="228600" indent="-228600">
              <a:buAutoNum type="arabicParenR"/>
            </a:pPr>
            <a:r>
              <a:rPr lang="fr-FR" baseline="0" dirty="0" smtClean="0"/>
              <a:t>Compare to reality</a:t>
            </a:r>
          </a:p>
          <a:p>
            <a:pPr marL="228600" indent="-228600">
              <a:buAutoNum type="arabicParenR"/>
            </a:pPr>
            <a:r>
              <a:rPr lang="fr-FR" baseline="0" dirty="0" smtClean="0"/>
              <a:t>If do not match return to </a:t>
            </a:r>
            <a:r>
              <a:rPr lang="fr-FR" baseline="0" dirty="0" err="1" smtClean="0"/>
              <a:t>step</a:t>
            </a:r>
            <a:r>
              <a:rPr lang="fr-FR" baseline="0" dirty="0" smtClean="0"/>
              <a:t> 2 and </a:t>
            </a:r>
            <a:r>
              <a:rPr lang="fr-FR" baseline="0" dirty="0" err="1" smtClean="0"/>
              <a:t>modify</a:t>
            </a:r>
            <a:r>
              <a:rPr lang="fr-FR" baseline="0" dirty="0" smtClean="0"/>
              <a:t> </a:t>
            </a:r>
            <a:r>
              <a:rPr lang="fr-FR" baseline="0" dirty="0" err="1" smtClean="0"/>
              <a:t>assumptions</a:t>
            </a:r>
            <a:endParaRPr lang="fr-FR" dirty="0"/>
          </a:p>
        </p:txBody>
      </p:sp>
      <p:sp>
        <p:nvSpPr>
          <p:cNvPr id="4" name="Espace réservé du numéro de diapositive 3"/>
          <p:cNvSpPr>
            <a:spLocks noGrp="1"/>
          </p:cNvSpPr>
          <p:nvPr>
            <p:ph type="sldNum" sz="quarter" idx="10"/>
          </p:nvPr>
        </p:nvSpPr>
        <p:spPr/>
        <p:txBody>
          <a:bodyPr/>
          <a:lstStyle/>
          <a:p>
            <a:fld id="{1B3ABC3C-3C98-6546-83E6-7D5BF8F21F6E}" type="slidenum">
              <a:t>21</a:t>
            </a:fld>
            <a:endParaRPr lang="fr-FR"/>
          </a:p>
        </p:txBody>
      </p:sp>
    </p:spTree>
    <p:extLst>
      <p:ext uri="{BB962C8B-B14F-4D97-AF65-F5344CB8AC3E}">
        <p14:creationId xmlns:p14="http://schemas.microsoft.com/office/powerpoint/2010/main" val="3997460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of deficiency of heterozygotes</a:t>
            </a:r>
          </a:p>
          <a:p>
            <a:endParaRPr lang="en-US" dirty="0" smtClean="0"/>
          </a:p>
          <a:p>
            <a:r>
              <a:rPr lang="en-US" dirty="0" smtClean="0"/>
              <a:t>Problem</a:t>
            </a:r>
            <a:r>
              <a:rPr lang="en-US" baseline="0" dirty="0" smtClean="0"/>
              <a:t> 4.3</a:t>
            </a:r>
          </a:p>
          <a:p>
            <a:endParaRPr lang="en-US" dirty="0"/>
          </a:p>
        </p:txBody>
      </p:sp>
      <p:sp>
        <p:nvSpPr>
          <p:cNvPr id="4" name="Slide Number Placeholder 3"/>
          <p:cNvSpPr>
            <a:spLocks noGrp="1"/>
          </p:cNvSpPr>
          <p:nvPr>
            <p:ph type="sldNum" sz="quarter" idx="10"/>
          </p:nvPr>
        </p:nvSpPr>
        <p:spPr/>
        <p:txBody>
          <a:bodyPr/>
          <a:lstStyle/>
          <a:p>
            <a:fld id="{1B3ABC3C-3C98-6546-83E6-7D5BF8F21F6E}" type="slidenum">
              <a:rPr lang="uk-UA" smtClean="0"/>
              <a:t>22</a:t>
            </a:fld>
            <a:endParaRPr lang="uk-UA"/>
          </a:p>
        </p:txBody>
      </p:sp>
    </p:spTree>
    <p:extLst>
      <p:ext uri="{BB962C8B-B14F-4D97-AF65-F5344CB8AC3E}">
        <p14:creationId xmlns:p14="http://schemas.microsoft.com/office/powerpoint/2010/main" val="7799011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of deficiency of heterozygotes</a:t>
            </a:r>
          </a:p>
          <a:p>
            <a:endParaRPr lang="en-US" dirty="0" smtClean="0"/>
          </a:p>
          <a:p>
            <a:r>
              <a:rPr lang="en-US" dirty="0" smtClean="0"/>
              <a:t>Problem</a:t>
            </a:r>
            <a:r>
              <a:rPr lang="en-US" baseline="0" dirty="0" smtClean="0"/>
              <a:t> 4.3</a:t>
            </a:r>
          </a:p>
          <a:p>
            <a:endParaRPr lang="en-US" dirty="0"/>
          </a:p>
        </p:txBody>
      </p:sp>
      <p:sp>
        <p:nvSpPr>
          <p:cNvPr id="4" name="Slide Number Placeholder 3"/>
          <p:cNvSpPr>
            <a:spLocks noGrp="1"/>
          </p:cNvSpPr>
          <p:nvPr>
            <p:ph type="sldNum" sz="quarter" idx="10"/>
          </p:nvPr>
        </p:nvSpPr>
        <p:spPr/>
        <p:txBody>
          <a:bodyPr/>
          <a:lstStyle/>
          <a:p>
            <a:fld id="{1B3ABC3C-3C98-6546-83E6-7D5BF8F21F6E}" type="slidenum">
              <a:rPr lang="uk-UA" smtClean="0"/>
              <a:t>23</a:t>
            </a:fld>
            <a:endParaRPr lang="uk-UA"/>
          </a:p>
        </p:txBody>
      </p:sp>
    </p:spTree>
    <p:extLst>
      <p:ext uri="{BB962C8B-B14F-4D97-AF65-F5344CB8AC3E}">
        <p14:creationId xmlns:p14="http://schemas.microsoft.com/office/powerpoint/2010/main" val="7759132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with the first PC being that which explains most, the second the second most, and so on</a:t>
            </a:r>
            <a:endParaRPr lang="en-US" dirty="0"/>
          </a:p>
        </p:txBody>
      </p:sp>
      <p:sp>
        <p:nvSpPr>
          <p:cNvPr id="4" name="Slide Number Placeholder 3"/>
          <p:cNvSpPr>
            <a:spLocks noGrp="1"/>
          </p:cNvSpPr>
          <p:nvPr>
            <p:ph type="sldNum" sz="quarter" idx="10"/>
          </p:nvPr>
        </p:nvSpPr>
        <p:spPr/>
        <p:txBody>
          <a:bodyPr/>
          <a:lstStyle/>
          <a:p>
            <a:fld id="{1B3ABC3C-3C98-6546-83E6-7D5BF8F21F6E}" type="slidenum">
              <a:rPr lang="uk-UA" smtClean="0"/>
              <a:t>25</a:t>
            </a:fld>
            <a:endParaRPr lang="uk-UA"/>
          </a:p>
        </p:txBody>
      </p:sp>
    </p:spTree>
    <p:extLst>
      <p:ext uri="{BB962C8B-B14F-4D97-AF65-F5344CB8AC3E}">
        <p14:creationId xmlns:p14="http://schemas.microsoft.com/office/powerpoint/2010/main" val="1731086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Shape 264"/>
          <p:cNvSpPr>
            <a:spLocks noGrp="1" noRot="1" noChangeAspect="1"/>
          </p:cNvSpPr>
          <p:nvPr>
            <p:ph type="sldImg"/>
          </p:nvPr>
        </p:nvSpPr>
        <p:spPr>
          <a:xfrm>
            <a:off x="381000" y="685800"/>
            <a:ext cx="6096000" cy="3429000"/>
          </a:xfrm>
          <a:prstGeom prst="rect">
            <a:avLst/>
          </a:prstGeom>
        </p:spPr>
        <p:txBody>
          <a:bodyPr/>
          <a:lstStyle/>
          <a:p>
            <a:endParaRPr/>
          </a:p>
        </p:txBody>
      </p:sp>
      <p:sp>
        <p:nvSpPr>
          <p:cNvPr id="265" name="Shape 265"/>
          <p:cNvSpPr>
            <a:spLocks noGrp="1"/>
          </p:cNvSpPr>
          <p:nvPr>
            <p:ph type="body" sz="quarter" idx="1"/>
          </p:nvPr>
        </p:nvSpPr>
        <p:spPr>
          <a:prstGeom prst="rect">
            <a:avLst/>
          </a:prstGeom>
        </p:spPr>
        <p:txBody>
          <a:bodyPr/>
          <a:lstStyle/>
          <a:p>
            <a:pPr marL="530225" marR="0" lvl="1" indent="-342900" algn="l" defTabSz="914400" rtl="0" eaLnBrk="1" fontAlgn="auto" latinLnBrk="0" hangingPunct="1">
              <a:lnSpc>
                <a:spcPct val="100000"/>
              </a:lnSpc>
              <a:spcBef>
                <a:spcPts val="0"/>
              </a:spcBef>
              <a:spcAft>
                <a:spcPts val="1800"/>
              </a:spcAft>
              <a:buClr>
                <a:srgbClr val="EA6765"/>
              </a:buClr>
              <a:buSzTx/>
              <a:buFont typeface="Arial"/>
              <a:buNone/>
              <a:tabLst/>
              <a:defRPr/>
            </a:pPr>
            <a:endParaRPr lang="en-US" sz="1900" dirty="0" smtClean="0"/>
          </a:p>
        </p:txBody>
      </p:sp>
    </p:spTree>
    <p:extLst>
      <p:ext uri="{BB962C8B-B14F-4D97-AF65-F5344CB8AC3E}">
        <p14:creationId xmlns:p14="http://schemas.microsoft.com/office/powerpoint/2010/main" val="12768041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Shape 264"/>
          <p:cNvSpPr>
            <a:spLocks noGrp="1" noRot="1" noChangeAspect="1"/>
          </p:cNvSpPr>
          <p:nvPr>
            <p:ph type="sldImg"/>
          </p:nvPr>
        </p:nvSpPr>
        <p:spPr>
          <a:xfrm>
            <a:off x="381000" y="685800"/>
            <a:ext cx="6096000" cy="3429000"/>
          </a:xfrm>
          <a:prstGeom prst="rect">
            <a:avLst/>
          </a:prstGeom>
        </p:spPr>
        <p:txBody>
          <a:bodyPr/>
          <a:lstStyle/>
          <a:p>
            <a:endParaRPr/>
          </a:p>
        </p:txBody>
      </p:sp>
      <p:sp>
        <p:nvSpPr>
          <p:cNvPr id="265" name="Shape 265"/>
          <p:cNvSpPr>
            <a:spLocks noGrp="1"/>
          </p:cNvSpPr>
          <p:nvPr>
            <p:ph type="body" sz="quarter" idx="1"/>
          </p:nvPr>
        </p:nvSpPr>
        <p:spPr>
          <a:prstGeom prst="rect">
            <a:avLst/>
          </a:prstGeom>
        </p:spPr>
        <p:txBody>
          <a:bodyPr/>
          <a:lstStyle/>
          <a:p>
            <a:pPr marL="530225" marR="0" lvl="1" indent="-342900" algn="l" defTabSz="914400" rtl="0" eaLnBrk="1" fontAlgn="auto" latinLnBrk="0" hangingPunct="1">
              <a:lnSpc>
                <a:spcPct val="100000"/>
              </a:lnSpc>
              <a:spcBef>
                <a:spcPts val="0"/>
              </a:spcBef>
              <a:spcAft>
                <a:spcPts val="1800"/>
              </a:spcAft>
              <a:buClr>
                <a:srgbClr val="EA6765"/>
              </a:buClr>
              <a:buSzTx/>
              <a:buFont typeface="Arial"/>
              <a:buNone/>
              <a:tabLst/>
              <a:defRPr/>
            </a:pPr>
            <a:endParaRPr lang="en-US" sz="1900" dirty="0" smtClean="0"/>
          </a:p>
        </p:txBody>
      </p:sp>
    </p:spTree>
    <p:extLst>
      <p:ext uri="{BB962C8B-B14F-4D97-AF65-F5344CB8AC3E}">
        <p14:creationId xmlns:p14="http://schemas.microsoft.com/office/powerpoint/2010/main" val="1550643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Shape 264"/>
          <p:cNvSpPr>
            <a:spLocks noGrp="1" noRot="1" noChangeAspect="1"/>
          </p:cNvSpPr>
          <p:nvPr>
            <p:ph type="sldImg"/>
          </p:nvPr>
        </p:nvSpPr>
        <p:spPr>
          <a:xfrm>
            <a:off x="381000" y="685800"/>
            <a:ext cx="6096000" cy="3429000"/>
          </a:xfrm>
          <a:prstGeom prst="rect">
            <a:avLst/>
          </a:prstGeom>
        </p:spPr>
        <p:txBody>
          <a:bodyPr/>
          <a:lstStyle/>
          <a:p>
            <a:endParaRPr/>
          </a:p>
        </p:txBody>
      </p:sp>
      <p:sp>
        <p:nvSpPr>
          <p:cNvPr id="265" name="Shape 265"/>
          <p:cNvSpPr>
            <a:spLocks noGrp="1"/>
          </p:cNvSpPr>
          <p:nvPr>
            <p:ph type="body" sz="quarter" idx="1"/>
          </p:nvPr>
        </p:nvSpPr>
        <p:spPr>
          <a:prstGeom prst="rect">
            <a:avLst/>
          </a:prstGeom>
        </p:spPr>
        <p:txBody>
          <a:bodyPr/>
          <a:lstStyle/>
          <a:p>
            <a:pPr marL="530225" marR="0" lvl="1" indent="-342900" algn="l" defTabSz="914400" rtl="0" eaLnBrk="1" fontAlgn="auto" latinLnBrk="0" hangingPunct="1">
              <a:lnSpc>
                <a:spcPct val="100000"/>
              </a:lnSpc>
              <a:spcBef>
                <a:spcPts val="0"/>
              </a:spcBef>
              <a:spcAft>
                <a:spcPts val="1800"/>
              </a:spcAft>
              <a:buClr>
                <a:srgbClr val="EA6765"/>
              </a:buClr>
              <a:buSzTx/>
              <a:buFont typeface="Arial"/>
              <a:buNone/>
              <a:tabLst/>
              <a:defRPr/>
            </a:pPr>
            <a:endParaRPr lang="en-US" sz="1900" dirty="0" smtClean="0"/>
          </a:p>
        </p:txBody>
      </p:sp>
    </p:spTree>
    <p:extLst>
      <p:ext uri="{BB962C8B-B14F-4D97-AF65-F5344CB8AC3E}">
        <p14:creationId xmlns:p14="http://schemas.microsoft.com/office/powerpoint/2010/main" val="2063283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B3ABC3C-3C98-6546-83E6-7D5BF8F21F6E}" type="slidenum">
              <a:t>33</a:t>
            </a:fld>
            <a:endParaRPr lang="fr-FR"/>
          </a:p>
        </p:txBody>
      </p:sp>
    </p:spTree>
    <p:extLst>
      <p:ext uri="{BB962C8B-B14F-4D97-AF65-F5344CB8AC3E}">
        <p14:creationId xmlns:p14="http://schemas.microsoft.com/office/powerpoint/2010/main" val="6026036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B3ABC3C-3C98-6546-83E6-7D5BF8F21F6E}" type="slidenum">
              <a:t>37</a:t>
            </a:fld>
            <a:endParaRPr lang="fr-FR"/>
          </a:p>
        </p:txBody>
      </p:sp>
    </p:spTree>
    <p:extLst>
      <p:ext uri="{BB962C8B-B14F-4D97-AF65-F5344CB8AC3E}">
        <p14:creationId xmlns:p14="http://schemas.microsoft.com/office/powerpoint/2010/main" val="1856364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Ritchie, G. R. S., Dunham, I., </a:t>
            </a:r>
            <a:r>
              <a:rPr lang="en-US" sz="1200" b="0" i="0" u="none" strike="noStrike" kern="1200" dirty="0" err="1" smtClean="0">
                <a:solidFill>
                  <a:schemeClr val="tx1"/>
                </a:solidFill>
                <a:effectLst/>
                <a:latin typeface="+mn-lt"/>
                <a:ea typeface="+mn-ea"/>
                <a:cs typeface="+mn-cs"/>
              </a:rPr>
              <a:t>Zeggini</a:t>
            </a:r>
            <a:r>
              <a:rPr lang="en-US" sz="1200" b="0" i="0" u="none" strike="noStrike" kern="1200" dirty="0" smtClean="0">
                <a:solidFill>
                  <a:schemeClr val="tx1"/>
                </a:solidFill>
                <a:effectLst/>
                <a:latin typeface="+mn-lt"/>
                <a:ea typeface="+mn-ea"/>
                <a:cs typeface="+mn-cs"/>
              </a:rPr>
              <a:t>, E., &amp; </a:t>
            </a:r>
            <a:r>
              <a:rPr lang="en-US" sz="1200" b="0" i="0" u="none" strike="noStrike" kern="1200" dirty="0" err="1" smtClean="0">
                <a:solidFill>
                  <a:schemeClr val="tx1"/>
                </a:solidFill>
                <a:effectLst/>
                <a:latin typeface="+mn-lt"/>
                <a:ea typeface="+mn-ea"/>
                <a:cs typeface="+mn-cs"/>
              </a:rPr>
              <a:t>Flicek</a:t>
            </a:r>
            <a:r>
              <a:rPr lang="en-US" sz="1200" b="0" i="0" u="none" strike="noStrike" kern="1200" dirty="0" smtClean="0">
                <a:solidFill>
                  <a:schemeClr val="tx1"/>
                </a:solidFill>
                <a:effectLst/>
                <a:latin typeface="+mn-lt"/>
                <a:ea typeface="+mn-ea"/>
                <a:cs typeface="+mn-cs"/>
              </a:rPr>
              <a:t>, P. (2014). </a:t>
            </a:r>
            <a:r>
              <a:rPr lang="en-US" sz="1200" b="0" i="1" u="none" strike="noStrike" kern="1200" dirty="0" smtClean="0">
                <a:solidFill>
                  <a:schemeClr val="tx1"/>
                </a:solidFill>
                <a:effectLst/>
                <a:latin typeface="+mn-lt"/>
                <a:ea typeface="+mn-ea"/>
                <a:cs typeface="+mn-cs"/>
              </a:rPr>
              <a:t>Functional annotation of noncoding sequence variants. Nature Methods, 11(3), 294–296.</a:t>
            </a:r>
            <a:r>
              <a:rPr lang="en-US" sz="1200" b="0" i="0" u="none" strike="noStrike" kern="1200" dirty="0" smtClean="0">
                <a:solidFill>
                  <a:schemeClr val="tx1"/>
                </a:solidFill>
                <a:effectLst/>
                <a:latin typeface="+mn-lt"/>
                <a:ea typeface="+mn-ea"/>
                <a:cs typeface="+mn-cs"/>
              </a:rPr>
              <a:t>doi:10.1038/nmeth.2832</a:t>
            </a:r>
            <a:endParaRPr lang="en-US" dirty="0"/>
          </a:p>
        </p:txBody>
      </p:sp>
      <p:sp>
        <p:nvSpPr>
          <p:cNvPr id="4" name="Slide Number Placeholder 3"/>
          <p:cNvSpPr>
            <a:spLocks noGrp="1"/>
          </p:cNvSpPr>
          <p:nvPr>
            <p:ph type="sldNum" sz="quarter" idx="10"/>
          </p:nvPr>
        </p:nvSpPr>
        <p:spPr/>
        <p:txBody>
          <a:bodyPr/>
          <a:lstStyle/>
          <a:p>
            <a:fld id="{8F1D3B40-231A-0942-B511-DA900ACAD32C}" type="slidenum">
              <a:rPr lang="en-US" smtClean="0"/>
              <a:t>6</a:t>
            </a:fld>
            <a:endParaRPr lang="en-US"/>
          </a:p>
        </p:txBody>
      </p:sp>
    </p:spTree>
    <p:extLst>
      <p:ext uri="{BB962C8B-B14F-4D97-AF65-F5344CB8AC3E}">
        <p14:creationId xmlns:p14="http://schemas.microsoft.com/office/powerpoint/2010/main" val="1231706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Ritchie, G. R. S., Dunham, I., </a:t>
            </a:r>
            <a:r>
              <a:rPr lang="en-US" sz="1200" b="0" i="0" u="none" strike="noStrike" kern="1200" dirty="0" err="1" smtClean="0">
                <a:solidFill>
                  <a:schemeClr val="tx1"/>
                </a:solidFill>
                <a:effectLst/>
                <a:latin typeface="+mn-lt"/>
                <a:ea typeface="+mn-ea"/>
                <a:cs typeface="+mn-cs"/>
              </a:rPr>
              <a:t>Zeggini</a:t>
            </a:r>
            <a:r>
              <a:rPr lang="en-US" sz="1200" b="0" i="0" u="none" strike="noStrike" kern="1200" dirty="0" smtClean="0">
                <a:solidFill>
                  <a:schemeClr val="tx1"/>
                </a:solidFill>
                <a:effectLst/>
                <a:latin typeface="+mn-lt"/>
                <a:ea typeface="+mn-ea"/>
                <a:cs typeface="+mn-cs"/>
              </a:rPr>
              <a:t>, E., &amp; </a:t>
            </a:r>
            <a:r>
              <a:rPr lang="en-US" sz="1200" b="0" i="0" u="none" strike="noStrike" kern="1200" dirty="0" err="1" smtClean="0">
                <a:solidFill>
                  <a:schemeClr val="tx1"/>
                </a:solidFill>
                <a:effectLst/>
                <a:latin typeface="+mn-lt"/>
                <a:ea typeface="+mn-ea"/>
                <a:cs typeface="+mn-cs"/>
              </a:rPr>
              <a:t>Flicek</a:t>
            </a:r>
            <a:r>
              <a:rPr lang="en-US" sz="1200" b="0" i="0" u="none" strike="noStrike" kern="1200" dirty="0" smtClean="0">
                <a:solidFill>
                  <a:schemeClr val="tx1"/>
                </a:solidFill>
                <a:effectLst/>
                <a:latin typeface="+mn-lt"/>
                <a:ea typeface="+mn-ea"/>
                <a:cs typeface="+mn-cs"/>
              </a:rPr>
              <a:t>, P. (2014). </a:t>
            </a:r>
            <a:r>
              <a:rPr lang="en-US" sz="1200" b="0" i="1" u="none" strike="noStrike" kern="1200" dirty="0" smtClean="0">
                <a:solidFill>
                  <a:schemeClr val="tx1"/>
                </a:solidFill>
                <a:effectLst/>
                <a:latin typeface="+mn-lt"/>
                <a:ea typeface="+mn-ea"/>
                <a:cs typeface="+mn-cs"/>
              </a:rPr>
              <a:t>Functional annotation of noncoding sequence variants. Nature Methods, 11(3), 294–296.</a:t>
            </a:r>
            <a:r>
              <a:rPr lang="en-US" sz="1200" b="0" i="0" u="none" strike="noStrike" kern="1200" dirty="0" smtClean="0">
                <a:solidFill>
                  <a:schemeClr val="tx1"/>
                </a:solidFill>
                <a:effectLst/>
                <a:latin typeface="+mn-lt"/>
                <a:ea typeface="+mn-ea"/>
                <a:cs typeface="+mn-cs"/>
              </a:rPr>
              <a:t>doi:10.1038/nmeth.2832</a:t>
            </a:r>
            <a:endParaRPr lang="en-US" dirty="0"/>
          </a:p>
        </p:txBody>
      </p:sp>
      <p:sp>
        <p:nvSpPr>
          <p:cNvPr id="4" name="Slide Number Placeholder 3"/>
          <p:cNvSpPr>
            <a:spLocks noGrp="1"/>
          </p:cNvSpPr>
          <p:nvPr>
            <p:ph type="sldNum" sz="quarter" idx="10"/>
          </p:nvPr>
        </p:nvSpPr>
        <p:spPr/>
        <p:txBody>
          <a:bodyPr/>
          <a:lstStyle/>
          <a:p>
            <a:fld id="{8F1D3B40-231A-0942-B511-DA900ACAD32C}" type="slidenum">
              <a:rPr lang="en-US" smtClean="0"/>
              <a:t>7</a:t>
            </a:fld>
            <a:endParaRPr lang="en-US"/>
          </a:p>
        </p:txBody>
      </p:sp>
    </p:spTree>
    <p:extLst>
      <p:ext uri="{BB962C8B-B14F-4D97-AF65-F5344CB8AC3E}">
        <p14:creationId xmlns:p14="http://schemas.microsoft.com/office/powerpoint/2010/main" val="405233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Ritchie, G. R. S., Dunham, I., </a:t>
            </a:r>
            <a:r>
              <a:rPr lang="en-US" sz="1200" b="0" i="0" u="none" strike="noStrike" kern="1200" dirty="0" err="1" smtClean="0">
                <a:solidFill>
                  <a:schemeClr val="tx1"/>
                </a:solidFill>
                <a:effectLst/>
                <a:latin typeface="+mn-lt"/>
                <a:ea typeface="+mn-ea"/>
                <a:cs typeface="+mn-cs"/>
              </a:rPr>
              <a:t>Zeggini</a:t>
            </a:r>
            <a:r>
              <a:rPr lang="en-US" sz="1200" b="0" i="0" u="none" strike="noStrike" kern="1200" dirty="0" smtClean="0">
                <a:solidFill>
                  <a:schemeClr val="tx1"/>
                </a:solidFill>
                <a:effectLst/>
                <a:latin typeface="+mn-lt"/>
                <a:ea typeface="+mn-ea"/>
                <a:cs typeface="+mn-cs"/>
              </a:rPr>
              <a:t>, E., &amp; </a:t>
            </a:r>
            <a:r>
              <a:rPr lang="en-US" sz="1200" b="0" i="0" u="none" strike="noStrike" kern="1200" dirty="0" err="1" smtClean="0">
                <a:solidFill>
                  <a:schemeClr val="tx1"/>
                </a:solidFill>
                <a:effectLst/>
                <a:latin typeface="+mn-lt"/>
                <a:ea typeface="+mn-ea"/>
                <a:cs typeface="+mn-cs"/>
              </a:rPr>
              <a:t>Flicek</a:t>
            </a:r>
            <a:r>
              <a:rPr lang="en-US" sz="1200" b="0" i="0" u="none" strike="noStrike" kern="1200" dirty="0" smtClean="0">
                <a:solidFill>
                  <a:schemeClr val="tx1"/>
                </a:solidFill>
                <a:effectLst/>
                <a:latin typeface="+mn-lt"/>
                <a:ea typeface="+mn-ea"/>
                <a:cs typeface="+mn-cs"/>
              </a:rPr>
              <a:t>, P. (2014). </a:t>
            </a:r>
            <a:r>
              <a:rPr lang="en-US" sz="1200" b="0" i="1" u="none" strike="noStrike" kern="1200" dirty="0" smtClean="0">
                <a:solidFill>
                  <a:schemeClr val="tx1"/>
                </a:solidFill>
                <a:effectLst/>
                <a:latin typeface="+mn-lt"/>
                <a:ea typeface="+mn-ea"/>
                <a:cs typeface="+mn-cs"/>
              </a:rPr>
              <a:t>Functional annotation of noncoding sequence variants. Nature Methods, 11(3), 294–296.</a:t>
            </a:r>
            <a:r>
              <a:rPr lang="en-US" sz="1200" b="0" i="0" u="none" strike="noStrike" kern="1200" dirty="0" smtClean="0">
                <a:solidFill>
                  <a:schemeClr val="tx1"/>
                </a:solidFill>
                <a:effectLst/>
                <a:latin typeface="+mn-lt"/>
                <a:ea typeface="+mn-ea"/>
                <a:cs typeface="+mn-cs"/>
              </a:rPr>
              <a:t>doi:10.1038/nmeth.2832</a:t>
            </a:r>
            <a:endParaRPr lang="en-US" dirty="0"/>
          </a:p>
        </p:txBody>
      </p:sp>
      <p:sp>
        <p:nvSpPr>
          <p:cNvPr id="4" name="Slide Number Placeholder 3"/>
          <p:cNvSpPr>
            <a:spLocks noGrp="1"/>
          </p:cNvSpPr>
          <p:nvPr>
            <p:ph type="sldNum" sz="quarter" idx="10"/>
          </p:nvPr>
        </p:nvSpPr>
        <p:spPr/>
        <p:txBody>
          <a:bodyPr/>
          <a:lstStyle/>
          <a:p>
            <a:fld id="{8F1D3B40-231A-0942-B511-DA900ACAD32C}" type="slidenum">
              <a:rPr lang="en-US" smtClean="0"/>
              <a:t>8</a:t>
            </a:fld>
            <a:endParaRPr lang="en-US"/>
          </a:p>
        </p:txBody>
      </p:sp>
    </p:spTree>
    <p:extLst>
      <p:ext uri="{BB962C8B-B14F-4D97-AF65-F5344CB8AC3E}">
        <p14:creationId xmlns:p14="http://schemas.microsoft.com/office/powerpoint/2010/main" val="1704682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The functional genomics high-throughput sequencing data generated by the ENCODE project (18) and the NIH Roadmap </a:t>
            </a:r>
            <a:r>
              <a:rPr lang="en-US" sz="1200" b="0" i="0" u="none" strike="noStrike" kern="1200" dirty="0" err="1" smtClean="0">
                <a:solidFill>
                  <a:schemeClr val="tx1"/>
                </a:solidFill>
                <a:effectLst/>
                <a:latin typeface="+mn-lt"/>
                <a:ea typeface="+mn-ea"/>
                <a:cs typeface="+mn-cs"/>
              </a:rPr>
              <a:t>Epigenomics</a:t>
            </a:r>
            <a:r>
              <a:rPr lang="en-US" sz="1200" b="0" i="0" u="none" strike="noStrike" kern="1200" dirty="0" smtClean="0">
                <a:solidFill>
                  <a:schemeClr val="tx1"/>
                </a:solidFill>
                <a:effectLst/>
                <a:latin typeface="+mn-lt"/>
                <a:ea typeface="+mn-ea"/>
                <a:cs typeface="+mn-cs"/>
              </a:rPr>
              <a:t> project (19) facilitates the systematic annotation of TF binding profiles, which makes it possible to identify cell type-specific regulatory elements and to study the TF binding intensities to various DNA sequences. The high-throughput chromosome conformation capture sequencing data helps to uncover genome-wide chromatin organization and interactions (20), enabling the identification of target genes for distal regulatory elements. </a:t>
            </a:r>
            <a:endParaRPr lang="en-US" dirty="0"/>
          </a:p>
        </p:txBody>
      </p:sp>
      <p:sp>
        <p:nvSpPr>
          <p:cNvPr id="4" name="Slide Number Placeholder 3"/>
          <p:cNvSpPr>
            <a:spLocks noGrp="1"/>
          </p:cNvSpPr>
          <p:nvPr>
            <p:ph type="sldNum" sz="quarter" idx="10"/>
          </p:nvPr>
        </p:nvSpPr>
        <p:spPr/>
        <p:txBody>
          <a:bodyPr/>
          <a:lstStyle/>
          <a:p>
            <a:fld id="{8F1D3B40-231A-0942-B511-DA900ACAD32C}" type="slidenum">
              <a:rPr lang="en-US" smtClean="0"/>
              <a:t>9</a:t>
            </a:fld>
            <a:endParaRPr lang="en-US"/>
          </a:p>
        </p:txBody>
      </p:sp>
    </p:spTree>
    <p:extLst>
      <p:ext uri="{BB962C8B-B14F-4D97-AF65-F5344CB8AC3E}">
        <p14:creationId xmlns:p14="http://schemas.microsoft.com/office/powerpoint/2010/main" val="8105711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2">
            <a:extLst>
              <a:ext uri="{FF2B5EF4-FFF2-40B4-BE49-F238E27FC236}">
                <a16:creationId xmlns="" xmlns:a16="http://schemas.microsoft.com/office/drawing/2014/main" id="{EF0BEBC5-1698-451C-845A-497386E968D5}"/>
              </a:ext>
            </a:extLst>
          </p:cNvPr>
          <p:cNvSpPr txBox="1">
            <a:spLocks noGrp="1"/>
          </p:cNvSpPr>
          <p:nvPr/>
        </p:nvSpPr>
        <p:spPr>
          <a:xfrm>
            <a:off x="4281488" y="0"/>
            <a:ext cx="3276600" cy="536575"/>
          </a:xfrm>
          <a:prstGeom prst="rect">
            <a:avLst/>
          </a:prstGeom>
          <a:noFill/>
        </p:spPr>
        <p:txBody>
          <a:bodyPr vert="horz" lIns="91440" tIns="45720" rIns="91440" bIns="45720" rtlCol="0"/>
          <a:lstStyle/>
          <a:p>
            <a:pPr marL="0" marR="0" lvl="0" indent="0" algn="r" defTabSz="914400" rtl="0" eaLnBrk="1" fontAlgn="auto" latinLnBrk="0" hangingPunct="1">
              <a:lnSpc>
                <a:spcPct val="100000"/>
              </a:lnSpc>
              <a:spcBef>
                <a:spcPts val="0"/>
              </a:spcBef>
              <a:spcAft>
                <a:spcPts val="0"/>
              </a:spcAft>
              <a:buClrTx/>
              <a:buSzTx/>
              <a:buFontTx/>
              <a:buNone/>
              <a:tabLst/>
              <a:defRPr/>
            </a:pPr>
            <a:fld id="{A9C18DBB-7562-4292-8824-1AB4D8A6CFDB}" type="datetimeFigureOut">
              <a:rPr kumimoji="0" lang="en-US" sz="1200" b="0" i="0"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2/14/20</a:t>
            </a:fld>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9" name="Slide Number Placeholder 12">
            <a:extLst>
              <a:ext uri="{FF2B5EF4-FFF2-40B4-BE49-F238E27FC236}">
                <a16:creationId xmlns="" xmlns:a16="http://schemas.microsoft.com/office/drawing/2014/main" id="{6B279A9A-BC04-4D3A-B9BC-968F00DDD205}"/>
              </a:ext>
            </a:extLst>
          </p:cNvPr>
          <p:cNvSpPr txBox="1">
            <a:spLocks noGrp="1"/>
          </p:cNvSpPr>
          <p:nvPr/>
        </p:nvSpPr>
        <p:spPr>
          <a:xfrm>
            <a:off x="4278960" y="10157400"/>
            <a:ext cx="3280680" cy="534240"/>
          </a:xfrm>
          <a:prstGeom prst="rect">
            <a:avLst/>
          </a:prstGeom>
          <a:noFill/>
          <a:ln/>
        </p:spPr>
        <p:txBody>
          <a:bodyPr lIns="0" tIns="0" rIns="0" bIns="0" anchor="b" anchorCtr="0">
            <a:noAutofit/>
          </a:bodyPr>
          <a:lstStyle/>
          <a:p>
            <a:pPr marL="0" marR="0" lvl="0" indent="0" algn="r" defTabSz="914400" rtl="0" eaLnBrk="1" fontAlgn="auto" latinLnBrk="0" hangingPunct="0">
              <a:lnSpc>
                <a:spcPct val="100000"/>
              </a:lnSpc>
              <a:spcBef>
                <a:spcPts val="0"/>
              </a:spcBef>
              <a:spcAft>
                <a:spcPts val="0"/>
              </a:spcAft>
              <a:buClrTx/>
              <a:buSzTx/>
              <a:buFontTx/>
              <a:buNone/>
              <a:tabLst/>
              <a:defRPr/>
            </a:pPr>
            <a:fld id="{8669E21E-E145-4756-B963-02C1AE4D2A28}" type="slidenum">
              <a:rPr kumimoji="0" lang="en-CA" sz="1400" b="0" i="0" u="none" strike="noStrike" kern="1200" cap="none" spc="0" normalizeH="0" baseline="0" noProof="0" smtClean="0">
                <a:ln>
                  <a:noFill/>
                </a:ln>
                <a:solidFill>
                  <a:schemeClr val="tx1"/>
                </a:solidFill>
                <a:effectLst/>
                <a:uLnTx/>
                <a:uFillTx/>
                <a:latin typeface="Liberation Sans" pitchFamily="34"/>
                <a:ea typeface="DejaVu Sans" pitchFamily="2"/>
                <a:cs typeface="DejaVu Sans" pitchFamily="2"/>
              </a:rPr>
              <a:pPr marL="0" marR="0" lvl="0" indent="0" algn="r" defTabSz="914400" rtl="0" eaLnBrk="1" fontAlgn="auto" latinLnBrk="0" hangingPunct="0">
                <a:lnSpc>
                  <a:spcPct val="100000"/>
                </a:lnSpc>
                <a:spcBef>
                  <a:spcPts val="0"/>
                </a:spcBef>
                <a:spcAft>
                  <a:spcPts val="0"/>
                </a:spcAft>
                <a:buClrTx/>
                <a:buSzTx/>
                <a:buFontTx/>
                <a:buNone/>
                <a:tabLst/>
                <a:defRPr/>
              </a:pPr>
              <a:t>13</a:t>
            </a:fld>
            <a:endParaRPr kumimoji="0" lang="en-CA" sz="1400" b="0" i="0" u="none" strike="noStrike" kern="1200" cap="none" spc="0" normalizeH="0" baseline="0" noProof="0">
              <a:ln>
                <a:noFill/>
              </a:ln>
              <a:solidFill>
                <a:schemeClr val="tx1"/>
              </a:solidFill>
              <a:effectLst/>
              <a:uLnTx/>
              <a:uFillTx/>
              <a:latin typeface="Liberation Sans" pitchFamily="34"/>
              <a:ea typeface="DejaVu Sans" pitchFamily="2"/>
              <a:cs typeface="DejaVu Sans" pitchFamily="2"/>
            </a:endParaRPr>
          </a:p>
        </p:txBody>
      </p:sp>
      <p:sp>
        <p:nvSpPr>
          <p:cNvPr id="11" name="Slide Number Placeholder 6">
            <a:extLst>
              <a:ext uri="{FF2B5EF4-FFF2-40B4-BE49-F238E27FC236}">
                <a16:creationId xmlns="" xmlns:a16="http://schemas.microsoft.com/office/drawing/2014/main" id="{3E4584A1-E531-4587-A90D-F884E619E40F}"/>
              </a:ext>
            </a:extLst>
          </p:cNvPr>
          <p:cNvSpPr txBox="1">
            <a:spLocks noGrp="1"/>
          </p:cNvSpPr>
          <p:nvPr/>
        </p:nvSpPr>
        <p:spPr>
          <a:xfrm>
            <a:off x="4278960" y="10157400"/>
            <a:ext cx="3280680" cy="534240"/>
          </a:xfrm>
          <a:prstGeom prst="rect">
            <a:avLst/>
          </a:prstGeom>
          <a:noFill/>
          <a:ln/>
        </p:spPr>
        <p:txBody>
          <a:bodyPr vert="horz" lIns="91440" tIns="45720" rIns="91440" bIns="45720" rtlCol="0" anchor="b" anchorCtr="0">
            <a:noAutofit/>
          </a:bodyPr>
          <a:lstStyle/>
          <a:p>
            <a:pPr marL="0" marR="0" lvl="0" indent="0" algn="r" defTabSz="914400" rtl="0" eaLnBrk="1" fontAlgn="auto" latinLnBrk="0" hangingPunct="0">
              <a:lnSpc>
                <a:spcPct val="100000"/>
              </a:lnSpc>
              <a:spcBef>
                <a:spcPts val="0"/>
              </a:spcBef>
              <a:spcAft>
                <a:spcPts val="0"/>
              </a:spcAft>
              <a:buClrTx/>
              <a:buSzTx/>
              <a:buFontTx/>
              <a:buNone/>
              <a:tabLst/>
              <a:defRPr/>
            </a:pPr>
            <a:fld id="{ACB2D1E6-83A5-46FE-BC00-CE942ECC64F9}" type="slidenum">
              <a:rPr kumimoji="0" lang="en-US" sz="1400" b="0" i="0" u="none" strike="noStrike" kern="1200" cap="none" spc="0" normalizeH="0" baseline="0" noProof="0" smtClean="0">
                <a:ln>
                  <a:noFill/>
                </a:ln>
                <a:solidFill>
                  <a:schemeClr val="tx1"/>
                </a:solidFill>
                <a:effectLst/>
                <a:uLnTx/>
                <a:uFillTx/>
                <a:latin typeface="Liberation Sans" pitchFamily="34"/>
                <a:ea typeface="DejaVu Sans" pitchFamily="2"/>
                <a:cs typeface="DejaVu Sans" pitchFamily="2"/>
              </a:rPr>
              <a:pPr marL="0" marR="0" lvl="0" indent="0" algn="r" defTabSz="914400" rtl="0" eaLnBrk="1" fontAlgn="auto" latinLnBrk="0" hangingPunct="0">
                <a:lnSpc>
                  <a:spcPct val="100000"/>
                </a:lnSpc>
                <a:spcBef>
                  <a:spcPts val="0"/>
                </a:spcBef>
                <a:spcAft>
                  <a:spcPts val="0"/>
                </a:spcAft>
                <a:buClrTx/>
                <a:buSzTx/>
                <a:buFontTx/>
                <a:buNone/>
                <a:tabLst/>
                <a:defRPr/>
              </a:pPr>
              <a:t>13</a:t>
            </a:fld>
            <a:endParaRPr kumimoji="0" lang="en-US" sz="1400" b="0" i="0" u="none" strike="noStrike" kern="1200" cap="none" spc="0" normalizeH="0" baseline="0" noProof="0">
              <a:ln>
                <a:noFill/>
              </a:ln>
              <a:solidFill>
                <a:schemeClr val="tx1"/>
              </a:solidFill>
              <a:effectLst/>
              <a:uLnTx/>
              <a:uFillTx/>
              <a:latin typeface="Liberation Sans" pitchFamily="34"/>
              <a:ea typeface="DejaVu Sans" pitchFamily="2"/>
              <a:cs typeface="DejaVu Sans" pitchFamily="2"/>
            </a:endParaRPr>
          </a:p>
        </p:txBody>
      </p:sp>
      <p:sp>
        <p:nvSpPr>
          <p:cNvPr id="2" name="Slide Image Placeholder 1">
            <a:extLst>
              <a:ext uri="{FF2B5EF4-FFF2-40B4-BE49-F238E27FC236}">
                <a16:creationId xmlns="" xmlns:a16="http://schemas.microsoft.com/office/drawing/2014/main" id="{458D02C6-5A02-49EB-A883-F605F49DA189}"/>
              </a:ext>
            </a:extLst>
          </p:cNvPr>
          <p:cNvSpPr>
            <a:spLocks noGrp="1" noRot="1" noChangeAspect="1" noResize="1"/>
          </p:cNvSpPr>
          <p:nvPr>
            <p:ph type="sldImg"/>
          </p:nvPr>
        </p:nvSpPr>
        <p:spPr>
          <a:xfrm>
            <a:off x="720725" y="900113"/>
            <a:ext cx="6119813" cy="3441700"/>
          </a:xfrm>
          <a:solidFill>
            <a:srgbClr val="CFE7F5"/>
          </a:solidFill>
          <a:ln w="25400">
            <a:solidFill>
              <a:srgbClr val="808080"/>
            </a:solidFill>
            <a:prstDash val="solid"/>
          </a:ln>
        </p:spPr>
      </p:sp>
      <p:sp>
        <p:nvSpPr>
          <p:cNvPr id="3" name="Notes Placeholder 2">
            <a:extLst>
              <a:ext uri="{FF2B5EF4-FFF2-40B4-BE49-F238E27FC236}">
                <a16:creationId xmlns="" xmlns:a16="http://schemas.microsoft.com/office/drawing/2014/main" id="{A6786968-7134-41D6-9F28-566B9F0AA770}"/>
              </a:ext>
            </a:extLst>
          </p:cNvPr>
          <p:cNvSpPr txBox="1">
            <a:spLocks noGrp="1"/>
          </p:cNvSpPr>
          <p:nvPr>
            <p:ph type="body" sz="quarter" idx="1"/>
          </p:nvPr>
        </p:nvSpPr>
        <p:spPr>
          <a:xfrm>
            <a:off x="720000" y="4680000"/>
            <a:ext cx="6120000" cy="5040000"/>
          </a:xfrm>
          <a:noFill/>
          <a:ln>
            <a:noFill/>
          </a:ln>
        </p:spPr>
        <p:txBody>
          <a:bodyPr lIns="0" tIns="0" rIns="0" bIns="0"/>
          <a:lstStyle/>
          <a:p>
            <a:endParaRPr lang="en-CA"/>
          </a:p>
        </p:txBody>
      </p:sp>
    </p:spTree>
    <p:extLst>
      <p:ext uri="{BB962C8B-B14F-4D97-AF65-F5344CB8AC3E}">
        <p14:creationId xmlns:p14="http://schemas.microsoft.com/office/powerpoint/2010/main" val="249649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200" dirty="0" smtClean="0"/>
              <a:t>Multitask deep learning is creating a deep neural network predicting multiple independent tasks. Multimodal learning was shown in non-biological problems to increase a neural network’s performance. One hypothesis for that is that such tasks forces the network to learn the shared relevant information for the tasks from all modals, biasing the network to learn more relevant features and lower the effect of the noise carried by the different input signals[9].</a:t>
            </a:r>
          </a:p>
          <a:p>
            <a:endParaRPr lang="en-US" dirty="0"/>
          </a:p>
        </p:txBody>
      </p:sp>
      <p:sp>
        <p:nvSpPr>
          <p:cNvPr id="4" name="Slide Number Placeholder 3"/>
          <p:cNvSpPr>
            <a:spLocks noGrp="1"/>
          </p:cNvSpPr>
          <p:nvPr>
            <p:ph type="sldNum" sz="quarter" idx="10"/>
          </p:nvPr>
        </p:nvSpPr>
        <p:spPr/>
        <p:txBody>
          <a:bodyPr/>
          <a:lstStyle/>
          <a:p>
            <a:fld id="{8F1D3B40-231A-0942-B511-DA900ACAD32C}" type="slidenum">
              <a:rPr lang="en-US" smtClean="0"/>
              <a:t>17</a:t>
            </a:fld>
            <a:endParaRPr lang="en-US"/>
          </a:p>
        </p:txBody>
      </p:sp>
    </p:spTree>
    <p:extLst>
      <p:ext uri="{BB962C8B-B14F-4D97-AF65-F5344CB8AC3E}">
        <p14:creationId xmlns:p14="http://schemas.microsoft.com/office/powerpoint/2010/main" val="739820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200" dirty="0" smtClean="0"/>
              <a:t>Multitask deep learning is creating a deep neural network predicting multiple independent tasks. Multimodal learning was shown in non-biological problems to increase a neural network’s performance. One hypothesis for that is that such tasks forces the network to learn the shared relevant information for the tasks from all modals, biasing the network to learn more relevant features and lower the effect of the noise carried by the different input signals[9].</a:t>
            </a:r>
          </a:p>
          <a:p>
            <a:endParaRPr lang="en-US" dirty="0"/>
          </a:p>
        </p:txBody>
      </p:sp>
      <p:sp>
        <p:nvSpPr>
          <p:cNvPr id="4" name="Slide Number Placeholder 3"/>
          <p:cNvSpPr>
            <a:spLocks noGrp="1"/>
          </p:cNvSpPr>
          <p:nvPr>
            <p:ph type="sldNum" sz="quarter" idx="10"/>
          </p:nvPr>
        </p:nvSpPr>
        <p:spPr/>
        <p:txBody>
          <a:bodyPr/>
          <a:lstStyle/>
          <a:p>
            <a:fld id="{8F1D3B40-231A-0942-B511-DA900ACAD32C}" type="slidenum">
              <a:rPr lang="en-US" smtClean="0"/>
              <a:t>18</a:t>
            </a:fld>
            <a:endParaRPr lang="en-US"/>
          </a:p>
        </p:txBody>
      </p:sp>
    </p:spTree>
    <p:extLst>
      <p:ext uri="{BB962C8B-B14F-4D97-AF65-F5344CB8AC3E}">
        <p14:creationId xmlns:p14="http://schemas.microsoft.com/office/powerpoint/2010/main" val="1093132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kern="1200" dirty="0" smtClean="0">
                <a:solidFill>
                  <a:schemeClr val="tx1"/>
                </a:solidFill>
                <a:effectLst/>
                <a:latin typeface="+mn-lt"/>
                <a:ea typeface="+mn-ea"/>
                <a:cs typeface="+mn-cs"/>
              </a:rPr>
              <a:t>rules of Mendelian genetics are nearly universal across diploids:</a:t>
            </a:r>
          </a:p>
          <a:p>
            <a:r>
              <a:rPr lang="en-US" sz="1200" b="0" i="0" kern="1200" dirty="0" smtClean="0">
                <a:solidFill>
                  <a:schemeClr val="tx1"/>
                </a:solidFill>
                <a:effectLst/>
                <a:latin typeface="+mn-lt"/>
                <a:ea typeface="+mn-ea"/>
                <a:cs typeface="+mn-cs"/>
              </a:rPr>
              <a:t> genome of an individual is formed from two gametes that fused to form a zygote. The genomes of each gamete originate from a parental genome through meiosis, in particular the segregation and recombination of the parental genome’s two gametes.</a:t>
            </a:r>
          </a:p>
          <a:p>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Particulate model:</a:t>
            </a:r>
            <a:endParaRPr lang="en-US" sz="1200" b="0" i="0" kern="1200" dirty="0" smtClean="0">
              <a:solidFill>
                <a:schemeClr val="tx1"/>
              </a:solidFill>
              <a:effectLst/>
              <a:latin typeface="+mn-lt"/>
              <a:ea typeface="+mn-ea"/>
              <a:cs typeface="+mn-cs"/>
            </a:endParaRPr>
          </a:p>
          <a:p>
            <a:pPr lvl="1"/>
            <a:r>
              <a:rPr lang="en-US" sz="1200" b="0" i="0" kern="1200" dirty="0" smtClean="0">
                <a:solidFill>
                  <a:schemeClr val="tx1"/>
                </a:solidFill>
                <a:effectLst/>
                <a:latin typeface="+mn-lt"/>
                <a:ea typeface="+mn-ea"/>
                <a:cs typeface="+mn-cs"/>
              </a:rPr>
              <a:t>Offspring are a combination of both parents</a:t>
            </a:r>
          </a:p>
          <a:p>
            <a:pPr lvl="1"/>
            <a:r>
              <a:rPr lang="en-US" sz="1200" b="0" i="0" kern="1200" dirty="0" smtClean="0">
                <a:solidFill>
                  <a:schemeClr val="tx1"/>
                </a:solidFill>
                <a:effectLst/>
                <a:latin typeface="+mn-lt"/>
                <a:ea typeface="+mn-ea"/>
                <a:cs typeface="+mn-cs"/>
              </a:rPr>
              <a:t>The characteristics of both parents are passed on to the next generation as separate entities</a:t>
            </a:r>
          </a:p>
          <a:p>
            <a:pPr lvl="1"/>
            <a:r>
              <a:rPr lang="en-US" sz="1200" b="0" i="0" kern="1200" dirty="0" smtClean="0">
                <a:solidFill>
                  <a:schemeClr val="tx1"/>
                </a:solidFill>
                <a:effectLst/>
                <a:latin typeface="+mn-lt"/>
                <a:ea typeface="+mn-ea"/>
                <a:cs typeface="+mn-cs"/>
              </a:rPr>
              <a:t>Variation is maintained over time</a:t>
            </a:r>
          </a:p>
          <a:p>
            <a:endParaRPr lang="fr-FR" dirty="0" smtClean="0"/>
          </a:p>
        </p:txBody>
      </p:sp>
      <p:sp>
        <p:nvSpPr>
          <p:cNvPr id="4" name="Espace réservé du numéro de diapositive 3"/>
          <p:cNvSpPr>
            <a:spLocks noGrp="1"/>
          </p:cNvSpPr>
          <p:nvPr>
            <p:ph type="sldNum" sz="quarter" idx="10"/>
          </p:nvPr>
        </p:nvSpPr>
        <p:spPr/>
        <p:txBody>
          <a:bodyPr/>
          <a:lstStyle/>
          <a:p>
            <a:fld id="{1B3ABC3C-3C98-6546-83E6-7D5BF8F21F6E}" type="slidenum">
              <a:t>19</a:t>
            </a:fld>
            <a:endParaRPr lang="fr-FR"/>
          </a:p>
        </p:txBody>
      </p:sp>
    </p:spTree>
    <p:extLst>
      <p:ext uri="{BB962C8B-B14F-4D97-AF65-F5344CB8AC3E}">
        <p14:creationId xmlns:p14="http://schemas.microsoft.com/office/powerpoint/2010/main" val="1402085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1FF8417-4876-B841-BE2D-A09327EB1CF9}" type="datetimeFigureOut">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58C17C-E820-8543-913F-3CDA19BD8A5B}" type="slidenum">
              <a:rPr lang="en-US" smtClean="0"/>
              <a:t>‹#›</a:t>
            </a:fld>
            <a:endParaRPr lang="en-US"/>
          </a:p>
        </p:txBody>
      </p:sp>
    </p:spTree>
    <p:extLst>
      <p:ext uri="{BB962C8B-B14F-4D97-AF65-F5344CB8AC3E}">
        <p14:creationId xmlns:p14="http://schemas.microsoft.com/office/powerpoint/2010/main" val="1990032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FF8417-4876-B841-BE2D-A09327EB1CF9}" type="datetimeFigureOut">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58C17C-E820-8543-913F-3CDA19BD8A5B}" type="slidenum">
              <a:rPr lang="en-US" smtClean="0"/>
              <a:t>‹#›</a:t>
            </a:fld>
            <a:endParaRPr lang="en-US"/>
          </a:p>
        </p:txBody>
      </p:sp>
    </p:spTree>
    <p:extLst>
      <p:ext uri="{BB962C8B-B14F-4D97-AF65-F5344CB8AC3E}">
        <p14:creationId xmlns:p14="http://schemas.microsoft.com/office/powerpoint/2010/main" val="394698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FF8417-4876-B841-BE2D-A09327EB1CF9}" type="datetimeFigureOut">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58C17C-E820-8543-913F-3CDA19BD8A5B}" type="slidenum">
              <a:rPr lang="en-US" smtClean="0"/>
              <a:t>‹#›</a:t>
            </a:fld>
            <a:endParaRPr lang="en-US"/>
          </a:p>
        </p:txBody>
      </p:sp>
    </p:spTree>
    <p:extLst>
      <p:ext uri="{BB962C8B-B14F-4D97-AF65-F5344CB8AC3E}">
        <p14:creationId xmlns:p14="http://schemas.microsoft.com/office/powerpoint/2010/main" val="1230400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4" name="Shape 54"/>
          <p:cNvSpPr>
            <a:spLocks noGrp="1"/>
          </p:cNvSpPr>
          <p:nvPr>
            <p:ph type="title"/>
          </p:nvPr>
        </p:nvSpPr>
        <p:spPr>
          <a:xfrm>
            <a:off x="177800" y="-1"/>
            <a:ext cx="9892427" cy="1143001"/>
          </a:xfrm>
          <a:prstGeom prst="rect">
            <a:avLst/>
          </a:prstGeom>
        </p:spPr>
        <p:txBody>
          <a:bodyPr/>
          <a:lstStyle/>
          <a:p>
            <a:r>
              <a:t>Title Text</a:t>
            </a:r>
          </a:p>
        </p:txBody>
      </p:sp>
      <p:sp>
        <p:nvSpPr>
          <p:cNvPr id="55" name="Shape 55"/>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6" name="Shape 56"/>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769818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FF8417-4876-B841-BE2D-A09327EB1CF9}" type="datetimeFigureOut">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58C17C-E820-8543-913F-3CDA19BD8A5B}" type="slidenum">
              <a:rPr lang="en-US" smtClean="0"/>
              <a:t>‹#›</a:t>
            </a:fld>
            <a:endParaRPr lang="en-US"/>
          </a:p>
        </p:txBody>
      </p:sp>
    </p:spTree>
    <p:extLst>
      <p:ext uri="{BB962C8B-B14F-4D97-AF65-F5344CB8AC3E}">
        <p14:creationId xmlns:p14="http://schemas.microsoft.com/office/powerpoint/2010/main" val="1572699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1FF8417-4876-B841-BE2D-A09327EB1CF9}" type="datetimeFigureOut">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58C17C-E820-8543-913F-3CDA19BD8A5B}" type="slidenum">
              <a:rPr lang="en-US" smtClean="0"/>
              <a:t>‹#›</a:t>
            </a:fld>
            <a:endParaRPr lang="en-US"/>
          </a:p>
        </p:txBody>
      </p:sp>
    </p:spTree>
    <p:extLst>
      <p:ext uri="{BB962C8B-B14F-4D97-AF65-F5344CB8AC3E}">
        <p14:creationId xmlns:p14="http://schemas.microsoft.com/office/powerpoint/2010/main" val="1125886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1FF8417-4876-B841-BE2D-A09327EB1CF9}" type="datetimeFigureOut">
              <a:rPr lang="en-US" smtClean="0"/>
              <a:t>2/13/20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58C17C-E820-8543-913F-3CDA19BD8A5B}" type="slidenum">
              <a:rPr lang="en-US" smtClean="0"/>
              <a:t>‹#›</a:t>
            </a:fld>
            <a:endParaRPr lang="en-US"/>
          </a:p>
        </p:txBody>
      </p:sp>
    </p:spTree>
    <p:extLst>
      <p:ext uri="{BB962C8B-B14F-4D97-AF65-F5344CB8AC3E}">
        <p14:creationId xmlns:p14="http://schemas.microsoft.com/office/powerpoint/2010/main" val="13005969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1FF8417-4876-B841-BE2D-A09327EB1CF9}" type="datetimeFigureOut">
              <a:rPr lang="en-US" smtClean="0"/>
              <a:t>2/13/20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58C17C-E820-8543-913F-3CDA19BD8A5B}" type="slidenum">
              <a:rPr lang="en-US" smtClean="0"/>
              <a:t>‹#›</a:t>
            </a:fld>
            <a:endParaRPr lang="en-US"/>
          </a:p>
        </p:txBody>
      </p:sp>
    </p:spTree>
    <p:extLst>
      <p:ext uri="{BB962C8B-B14F-4D97-AF65-F5344CB8AC3E}">
        <p14:creationId xmlns:p14="http://schemas.microsoft.com/office/powerpoint/2010/main" val="2043555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1FF8417-4876-B841-BE2D-A09327EB1CF9}" type="datetimeFigureOut">
              <a:rPr lang="en-US" smtClean="0"/>
              <a:t>2/13/20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58C17C-E820-8543-913F-3CDA19BD8A5B}" type="slidenum">
              <a:rPr lang="en-US" smtClean="0"/>
              <a:t>‹#›</a:t>
            </a:fld>
            <a:endParaRPr lang="en-US"/>
          </a:p>
        </p:txBody>
      </p:sp>
    </p:spTree>
    <p:extLst>
      <p:ext uri="{BB962C8B-B14F-4D97-AF65-F5344CB8AC3E}">
        <p14:creationId xmlns:p14="http://schemas.microsoft.com/office/powerpoint/2010/main" val="13387339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FF8417-4876-B841-BE2D-A09327EB1CF9}" type="datetimeFigureOut">
              <a:rPr lang="en-US" smtClean="0"/>
              <a:t>2/13/20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058C17C-E820-8543-913F-3CDA19BD8A5B}" type="slidenum">
              <a:rPr lang="en-US" smtClean="0"/>
              <a:t>‹#›</a:t>
            </a:fld>
            <a:endParaRPr lang="en-US"/>
          </a:p>
        </p:txBody>
      </p:sp>
    </p:spTree>
    <p:extLst>
      <p:ext uri="{BB962C8B-B14F-4D97-AF65-F5344CB8AC3E}">
        <p14:creationId xmlns:p14="http://schemas.microsoft.com/office/powerpoint/2010/main" val="914756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1FF8417-4876-B841-BE2D-A09327EB1CF9}" type="datetimeFigureOut">
              <a:rPr lang="en-US" smtClean="0"/>
              <a:t>2/13/20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58C17C-E820-8543-913F-3CDA19BD8A5B}" type="slidenum">
              <a:rPr lang="en-US" smtClean="0"/>
              <a:t>‹#›</a:t>
            </a:fld>
            <a:endParaRPr lang="en-US"/>
          </a:p>
        </p:txBody>
      </p:sp>
    </p:spTree>
    <p:extLst>
      <p:ext uri="{BB962C8B-B14F-4D97-AF65-F5344CB8AC3E}">
        <p14:creationId xmlns:p14="http://schemas.microsoft.com/office/powerpoint/2010/main" val="478629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1FF8417-4876-B841-BE2D-A09327EB1CF9}" type="datetimeFigureOut">
              <a:rPr lang="en-US" smtClean="0"/>
              <a:t>2/13/20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58C17C-E820-8543-913F-3CDA19BD8A5B}" type="slidenum">
              <a:rPr lang="en-US" smtClean="0"/>
              <a:t>‹#›</a:t>
            </a:fld>
            <a:endParaRPr lang="en-US"/>
          </a:p>
        </p:txBody>
      </p:sp>
    </p:spTree>
    <p:extLst>
      <p:ext uri="{BB962C8B-B14F-4D97-AF65-F5344CB8AC3E}">
        <p14:creationId xmlns:p14="http://schemas.microsoft.com/office/powerpoint/2010/main" val="200274013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FF8417-4876-B841-BE2D-A09327EB1CF9}" type="datetimeFigureOut">
              <a:rPr lang="en-US" smtClean="0"/>
              <a:t>2/13/20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58C17C-E820-8543-913F-3CDA19BD8A5B}" type="slidenum">
              <a:rPr lang="en-US" smtClean="0"/>
              <a:t>‹#›</a:t>
            </a:fld>
            <a:endParaRPr lang="en-US"/>
          </a:p>
        </p:txBody>
      </p:sp>
    </p:spTree>
    <p:extLst>
      <p:ext uri="{BB962C8B-B14F-4D97-AF65-F5344CB8AC3E}">
        <p14:creationId xmlns:p14="http://schemas.microsoft.com/office/powerpoint/2010/main" val="4930672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doi.org/10.1101/161851"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22.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22.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9.xml.rels><?xml version="1.0" encoding="UTF-8" standalone="yes"?>
<Relationships xmlns="http://schemas.openxmlformats.org/package/2006/relationships"><Relationship Id="rId3" Type="http://schemas.openxmlformats.org/officeDocument/2006/relationships/image" Target="../media/image24.jpg"/><Relationship Id="rId4" Type="http://schemas.openxmlformats.org/officeDocument/2006/relationships/image" Target="../media/image25.jp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6.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7.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tiff"/><Relationship Id="rId3"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1" Type="http://schemas.openxmlformats.org/officeDocument/2006/relationships/slideLayout" Target="../slideLayouts/slideLayout2.xml"/><Relationship Id="rId2" Type="http://schemas.openxmlformats.org/officeDocument/2006/relationships/image" Target="../media/image34.tiff"/></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png"/><Relationship Id="rId1" Type="http://schemas.openxmlformats.org/officeDocument/2006/relationships/slideLayout" Target="../slideLayouts/slideLayout2.xml"/><Relationship Id="rId2" Type="http://schemas.openxmlformats.org/officeDocument/2006/relationships/image" Target="../media/image3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plosbiology.org/article/info:doi/10.1371/journal.pbio.1001046" TargetMode="External"/><Relationship Id="rId3" Type="http://schemas.openxmlformats.org/officeDocument/2006/relationships/image" Target="../media/image3.tiff"/></Relationships>
</file>

<file path=ppt/slides/_rels/slide30.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image" Target="../media/image41.png"/><Relationship Id="rId5" Type="http://schemas.openxmlformats.org/officeDocument/2006/relationships/image" Target="../media/image42.png"/><Relationship Id="rId6" Type="http://schemas.openxmlformats.org/officeDocument/2006/relationships/image" Target="../media/image43.png"/><Relationship Id="rId7" Type="http://schemas.openxmlformats.org/officeDocument/2006/relationships/image" Target="../media/image44.png"/><Relationship Id="rId8" Type="http://schemas.openxmlformats.org/officeDocument/2006/relationships/image" Target="../media/image39.png"/><Relationship Id="rId9" Type="http://schemas.openxmlformats.org/officeDocument/2006/relationships/image" Target="../media/image45.tiff"/><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4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47.tif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8.png"/></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4" Type="http://schemas.openxmlformats.org/officeDocument/2006/relationships/image" Target="../media/image51.png"/><Relationship Id="rId1" Type="http://schemas.openxmlformats.org/officeDocument/2006/relationships/slideLayout" Target="../slideLayouts/slideLayout2.xml"/><Relationship Id="rId2" Type="http://schemas.openxmlformats.org/officeDocument/2006/relationships/image" Target="../media/image49.TI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9.TI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2.png"/></Relationships>
</file>

<file path=ppt/slides/_rels/slide39.xml.rels><?xml version="1.0" encoding="UTF-8" standalone="yes"?>
<Relationships xmlns="http://schemas.openxmlformats.org/package/2006/relationships"><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1" Type="http://schemas.openxmlformats.org/officeDocument/2006/relationships/slideLayout" Target="../slideLayouts/slideLayout2.xml"/><Relationship Id="rId2" Type="http://schemas.openxmlformats.org/officeDocument/2006/relationships/hyperlink" Target="https://doi.org/10.1093/molbev/msy224"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hyperlink" Target="http://www.plosbiology.org/article/info:doi/10.1371/journal.pbio.1001046"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57.png"/><Relationship Id="rId4" Type="http://schemas.openxmlformats.org/officeDocument/2006/relationships/image" Target="../media/image58.png"/><Relationship Id="rId5" Type="http://schemas.openxmlformats.org/officeDocument/2006/relationships/image" Target="../media/image59.png"/><Relationship Id="rId1" Type="http://schemas.openxmlformats.org/officeDocument/2006/relationships/slideLayout" Target="../slideLayouts/slideLayout2.xml"/><Relationship Id="rId2" Type="http://schemas.openxmlformats.org/officeDocument/2006/relationships/image" Target="../media/image5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0.tif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hyperlink" Target="http://www.plosbiology.org/article/info:doi/10.1371/journal.pbio.1001046" TargetMode="External"/><Relationship Id="rId4" Type="http://schemas.openxmlformats.org/officeDocument/2006/relationships/image" Target="../media/image10.tiff"/><Relationship Id="rId5"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b="1" dirty="0"/>
              <a:t>Deep learning in population genetics and multi-omics</a:t>
            </a:r>
            <a:endParaRPr lang="en-US" dirty="0"/>
          </a:p>
        </p:txBody>
      </p:sp>
      <p:sp>
        <p:nvSpPr>
          <p:cNvPr id="3" name="Subtitle 2"/>
          <p:cNvSpPr>
            <a:spLocks noGrp="1"/>
          </p:cNvSpPr>
          <p:nvPr>
            <p:ph type="subTitle" idx="1"/>
          </p:nvPr>
        </p:nvSpPr>
        <p:spPr/>
        <p:txBody>
          <a:bodyPr/>
          <a:lstStyle/>
          <a:p>
            <a:r>
              <a:rPr lang="en-US" dirty="0" smtClean="0"/>
              <a:t>Julie Hussin</a:t>
            </a:r>
          </a:p>
          <a:p>
            <a:r>
              <a:rPr lang="en-US" dirty="0" smtClean="0"/>
              <a:t>February 14, 2020</a:t>
            </a:r>
            <a:endParaRPr lang="en-US" dirty="0"/>
          </a:p>
        </p:txBody>
      </p:sp>
    </p:spTree>
    <p:extLst>
      <p:ext uri="{BB962C8B-B14F-4D97-AF65-F5344CB8AC3E}">
        <p14:creationId xmlns:p14="http://schemas.microsoft.com/office/powerpoint/2010/main" val="20555242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Deep learning in functional genomics</a:t>
            </a:r>
            <a:endParaRPr lang="en-US" dirty="0"/>
          </a:p>
        </p:txBody>
      </p:sp>
      <p:sp>
        <p:nvSpPr>
          <p:cNvPr id="3" name="Content Placeholder 2"/>
          <p:cNvSpPr>
            <a:spLocks noGrp="1"/>
          </p:cNvSpPr>
          <p:nvPr>
            <p:ph idx="1"/>
          </p:nvPr>
        </p:nvSpPr>
        <p:spPr/>
        <p:txBody>
          <a:bodyPr>
            <a:normAutofit lnSpcReduction="10000"/>
          </a:bodyPr>
          <a:lstStyle/>
          <a:p>
            <a:r>
              <a:rPr lang="en-US" dirty="0"/>
              <a:t>C</a:t>
            </a:r>
            <a:r>
              <a:rPr lang="en-US" dirty="0" smtClean="0"/>
              <a:t>apability </a:t>
            </a:r>
            <a:r>
              <a:rPr lang="en-US" dirty="0"/>
              <a:t>to automatically discover predictive </a:t>
            </a:r>
            <a:r>
              <a:rPr lang="en-US" dirty="0" smtClean="0"/>
              <a:t>signatures</a:t>
            </a:r>
          </a:p>
          <a:p>
            <a:r>
              <a:rPr lang="en-US" dirty="0" smtClean="0"/>
              <a:t>Can handle </a:t>
            </a:r>
            <a:r>
              <a:rPr lang="en-US" dirty="0"/>
              <a:t>high-dimensional </a:t>
            </a:r>
            <a:r>
              <a:rPr lang="en-US" dirty="0" smtClean="0"/>
              <a:t>data</a:t>
            </a:r>
            <a:r>
              <a:rPr lang="en-US" dirty="0"/>
              <a:t> </a:t>
            </a:r>
            <a:endParaRPr lang="en-US" dirty="0" smtClean="0"/>
          </a:p>
          <a:p>
            <a:r>
              <a:rPr lang="en-US" dirty="0" smtClean="0"/>
              <a:t>Examples : </a:t>
            </a:r>
          </a:p>
          <a:p>
            <a:pPr lvl="1"/>
            <a:r>
              <a:rPr lang="en-US" dirty="0" err="1" smtClean="0"/>
              <a:t>DeepBind</a:t>
            </a:r>
            <a:endParaRPr lang="en-US" dirty="0" smtClean="0"/>
          </a:p>
          <a:p>
            <a:pPr lvl="1"/>
            <a:r>
              <a:rPr lang="en-US" dirty="0" err="1" smtClean="0"/>
              <a:t>DeepSEA</a:t>
            </a:r>
            <a:r>
              <a:rPr lang="en-US" dirty="0" smtClean="0"/>
              <a:t> </a:t>
            </a:r>
          </a:p>
          <a:p>
            <a:pPr lvl="1"/>
            <a:r>
              <a:rPr lang="en-US" dirty="0" smtClean="0"/>
              <a:t>Basset</a:t>
            </a:r>
          </a:p>
          <a:p>
            <a:pPr lvl="1"/>
            <a:r>
              <a:rPr lang="en-US" dirty="0" err="1" smtClean="0"/>
              <a:t>DanQ</a:t>
            </a:r>
            <a:r>
              <a:rPr lang="en-US" dirty="0" smtClean="0"/>
              <a:t> </a:t>
            </a:r>
          </a:p>
          <a:p>
            <a:pPr lvl="1"/>
            <a:r>
              <a:rPr lang="en-US" dirty="0" smtClean="0"/>
              <a:t>Basenji </a:t>
            </a:r>
            <a:r>
              <a:rPr lang="en-US" dirty="0"/>
              <a:t>(</a:t>
            </a:r>
            <a:r>
              <a:rPr lang="en-US" dirty="0" err="1"/>
              <a:t>BioRxiv</a:t>
            </a:r>
            <a:r>
              <a:rPr lang="en-US" dirty="0"/>
              <a:t>: </a:t>
            </a:r>
            <a:r>
              <a:rPr lang="en-US" dirty="0">
                <a:hlinkClick r:id="rId2"/>
              </a:rPr>
              <a:t>https://doi.org/10.1101/161851</a:t>
            </a:r>
            <a:r>
              <a:rPr lang="en-US" dirty="0" smtClean="0"/>
              <a:t>)</a:t>
            </a:r>
          </a:p>
          <a:p>
            <a:pPr lvl="1"/>
            <a:r>
              <a:rPr lang="en-US" dirty="0" err="1" smtClean="0"/>
              <a:t>DeFine</a:t>
            </a:r>
            <a:endParaRPr lang="en-US" dirty="0" smtClean="0"/>
          </a:p>
          <a:p>
            <a:r>
              <a:rPr lang="en-US" b="1" dirty="0" smtClean="0"/>
              <a:t>Annotation</a:t>
            </a:r>
            <a:r>
              <a:rPr lang="en-US" dirty="0" smtClean="0"/>
              <a:t>: modify your input sequence to add variant and see how the prediction changes</a:t>
            </a:r>
            <a:endParaRPr lang="en-US" dirty="0"/>
          </a:p>
        </p:txBody>
      </p:sp>
    </p:spTree>
    <p:extLst>
      <p:ext uri="{BB962C8B-B14F-4D97-AF65-F5344CB8AC3E}">
        <p14:creationId xmlns:p14="http://schemas.microsoft.com/office/powerpoint/2010/main" val="12154915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Feature representation</a:t>
            </a:r>
            <a:endParaRPr lang="en-US" b="1" dirty="0"/>
          </a:p>
        </p:txBody>
      </p:sp>
      <p:grpSp>
        <p:nvGrpSpPr>
          <p:cNvPr id="4" name="Group 3"/>
          <p:cNvGrpSpPr/>
          <p:nvPr/>
        </p:nvGrpSpPr>
        <p:grpSpPr>
          <a:xfrm>
            <a:off x="368710" y="1690688"/>
            <a:ext cx="11579729" cy="5167312"/>
            <a:chOff x="25944311" y="13710950"/>
            <a:chExt cx="11579729" cy="5167312"/>
          </a:xfrm>
        </p:grpSpPr>
        <p:pic>
          <p:nvPicPr>
            <p:cNvPr id="5" name="Google Shape;207;p13"/>
            <p:cNvPicPr preferRelativeResize="0"/>
            <p:nvPr/>
          </p:nvPicPr>
          <p:blipFill>
            <a:blip r:embed="rId2">
              <a:alphaModFix/>
            </a:blip>
            <a:stretch>
              <a:fillRect/>
            </a:stretch>
          </p:blipFill>
          <p:spPr>
            <a:xfrm>
              <a:off x="29685250" y="15440125"/>
              <a:ext cx="3726175" cy="1473300"/>
            </a:xfrm>
            <a:prstGeom prst="rect">
              <a:avLst/>
            </a:prstGeom>
            <a:noFill/>
            <a:ln>
              <a:noFill/>
            </a:ln>
          </p:spPr>
        </p:pic>
        <p:sp>
          <p:nvSpPr>
            <p:cNvPr id="6" name="Google Shape;208;p13"/>
            <p:cNvSpPr txBox="1"/>
            <p:nvPr/>
          </p:nvSpPr>
          <p:spPr>
            <a:xfrm>
              <a:off x="29685250" y="17260746"/>
              <a:ext cx="3726175" cy="7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One hot encoding sequences allows CNN architectures to be applied to genomic sequences</a:t>
              </a:r>
              <a:endParaRPr sz="1600" dirty="0"/>
            </a:p>
          </p:txBody>
        </p:sp>
        <p:grpSp>
          <p:nvGrpSpPr>
            <p:cNvPr id="7" name="Google Shape;209;p13"/>
            <p:cNvGrpSpPr/>
            <p:nvPr/>
          </p:nvGrpSpPr>
          <p:grpSpPr>
            <a:xfrm rot="-5400000">
              <a:off x="26727773" y="14725764"/>
              <a:ext cx="2057381" cy="2876483"/>
              <a:chOff x="-2808975" y="9408871"/>
              <a:chExt cx="1510892" cy="2111800"/>
            </a:xfrm>
          </p:grpSpPr>
          <p:grpSp>
            <p:nvGrpSpPr>
              <p:cNvPr id="12" name="Google Shape;210;p13"/>
              <p:cNvGrpSpPr/>
              <p:nvPr/>
            </p:nvGrpSpPr>
            <p:grpSpPr>
              <a:xfrm>
                <a:off x="-1560701" y="10059984"/>
                <a:ext cx="110420" cy="809585"/>
                <a:chOff x="770725" y="597150"/>
                <a:chExt cx="301200" cy="1987200"/>
              </a:xfrm>
            </p:grpSpPr>
            <p:sp>
              <p:nvSpPr>
                <p:cNvPr id="23" name="Google Shape;211;p13"/>
                <p:cNvSpPr/>
                <p:nvPr/>
              </p:nvSpPr>
              <p:spPr>
                <a:xfrm>
                  <a:off x="770725" y="597150"/>
                  <a:ext cx="301200" cy="1987200"/>
                </a:xfrm>
                <a:prstGeom prst="roundRect">
                  <a:avLst>
                    <a:gd name="adj" fmla="val 16667"/>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24" name="Google Shape;212;p13"/>
                <p:cNvSpPr/>
                <p:nvPr/>
              </p:nvSpPr>
              <p:spPr>
                <a:xfrm>
                  <a:off x="791550" y="7200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25" name="Google Shape;213;p13"/>
                <p:cNvSpPr/>
                <p:nvPr/>
              </p:nvSpPr>
              <p:spPr>
                <a:xfrm>
                  <a:off x="791550" y="10248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26" name="Google Shape;214;p13"/>
                <p:cNvSpPr/>
                <p:nvPr/>
              </p:nvSpPr>
              <p:spPr>
                <a:xfrm>
                  <a:off x="791550" y="13296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27" name="Google Shape;215;p13"/>
                <p:cNvSpPr/>
                <p:nvPr/>
              </p:nvSpPr>
              <p:spPr>
                <a:xfrm>
                  <a:off x="791550" y="16344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28" name="Google Shape;216;p13"/>
                <p:cNvSpPr/>
                <p:nvPr/>
              </p:nvSpPr>
              <p:spPr>
                <a:xfrm>
                  <a:off x="791550" y="1939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29" name="Google Shape;217;p13"/>
                <p:cNvSpPr/>
                <p:nvPr/>
              </p:nvSpPr>
              <p:spPr>
                <a:xfrm>
                  <a:off x="791550" y="22440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grpSp>
          <p:cxnSp>
            <p:nvCxnSpPr>
              <p:cNvPr id="13" name="Google Shape;218;p13"/>
              <p:cNvCxnSpPr/>
              <p:nvPr/>
            </p:nvCxnSpPr>
            <p:spPr>
              <a:xfrm rot="10800000">
                <a:off x="-1762500" y="10263021"/>
                <a:ext cx="0" cy="403500"/>
              </a:xfrm>
              <a:prstGeom prst="straightConnector1">
                <a:avLst/>
              </a:prstGeom>
              <a:noFill/>
              <a:ln w="9525" cap="flat" cmpd="sng">
                <a:solidFill>
                  <a:srgbClr val="000000"/>
                </a:solidFill>
                <a:prstDash val="solid"/>
                <a:round/>
                <a:headEnd type="none" w="med" len="med"/>
                <a:tailEnd type="triangle" w="med" len="med"/>
              </a:ln>
            </p:spPr>
          </p:cxnSp>
          <p:cxnSp>
            <p:nvCxnSpPr>
              <p:cNvPr id="14" name="Google Shape;220;p13"/>
              <p:cNvCxnSpPr/>
              <p:nvPr/>
            </p:nvCxnSpPr>
            <p:spPr>
              <a:xfrm rot="-5400000" flipH="1">
                <a:off x="-2345212" y="9367471"/>
                <a:ext cx="750600" cy="833400"/>
              </a:xfrm>
              <a:prstGeom prst="straightConnector1">
                <a:avLst/>
              </a:prstGeom>
              <a:noFill/>
              <a:ln w="9525" cap="flat" cmpd="sng">
                <a:solidFill>
                  <a:srgbClr val="000000"/>
                </a:solidFill>
                <a:prstDash val="solid"/>
                <a:round/>
                <a:headEnd type="none" w="med" len="med"/>
                <a:tailEnd type="triangle" w="med" len="med"/>
              </a:ln>
            </p:spPr>
          </p:cxnSp>
          <p:cxnSp>
            <p:nvCxnSpPr>
              <p:cNvPr id="15" name="Google Shape;221;p13"/>
              <p:cNvCxnSpPr/>
              <p:nvPr/>
            </p:nvCxnSpPr>
            <p:spPr>
              <a:xfrm rot="-5400000">
                <a:off x="-2340112" y="10733771"/>
                <a:ext cx="740400" cy="833400"/>
              </a:xfrm>
              <a:prstGeom prst="straightConnector1">
                <a:avLst/>
              </a:prstGeom>
              <a:noFill/>
              <a:ln w="9525" cap="flat" cmpd="sng">
                <a:solidFill>
                  <a:srgbClr val="000000"/>
                </a:solidFill>
                <a:prstDash val="solid"/>
                <a:round/>
                <a:headEnd type="none" w="med" len="med"/>
                <a:tailEnd type="triangle" w="med" len="med"/>
              </a:ln>
            </p:spPr>
          </p:cxnSp>
          <p:pic>
            <p:nvPicPr>
              <p:cNvPr id="16" name="Google Shape;219;p13"/>
              <p:cNvPicPr preferRelativeResize="0"/>
              <p:nvPr/>
            </p:nvPicPr>
            <p:blipFill>
              <a:blip r:embed="rId3">
                <a:alphaModFix/>
              </a:blip>
              <a:stretch>
                <a:fillRect/>
              </a:stretch>
            </p:blipFill>
            <p:spPr>
              <a:xfrm rot="5400000">
                <a:off x="-3442512" y="10042409"/>
                <a:ext cx="2111800" cy="844725"/>
              </a:xfrm>
              <a:prstGeom prst="rect">
                <a:avLst/>
              </a:prstGeom>
              <a:noFill/>
              <a:ln>
                <a:noFill/>
              </a:ln>
            </p:spPr>
          </p:pic>
          <p:cxnSp>
            <p:nvCxnSpPr>
              <p:cNvPr id="17" name="Google Shape;222;p13"/>
              <p:cNvCxnSpPr/>
              <p:nvPr/>
            </p:nvCxnSpPr>
            <p:spPr>
              <a:xfrm rot="-5400000" flipH="1">
                <a:off x="-1380733" y="10079521"/>
                <a:ext cx="2700" cy="162600"/>
              </a:xfrm>
              <a:prstGeom prst="straightConnector1">
                <a:avLst/>
              </a:prstGeom>
              <a:noFill/>
              <a:ln w="9525" cap="flat" cmpd="sng">
                <a:solidFill>
                  <a:srgbClr val="000000"/>
                </a:solidFill>
                <a:prstDash val="solid"/>
                <a:round/>
                <a:headEnd type="none" w="med" len="med"/>
                <a:tailEnd type="triangle" w="med" len="med"/>
              </a:ln>
            </p:spPr>
          </p:cxnSp>
          <p:cxnSp>
            <p:nvCxnSpPr>
              <p:cNvPr id="18" name="Google Shape;223;p13"/>
              <p:cNvCxnSpPr/>
              <p:nvPr/>
            </p:nvCxnSpPr>
            <p:spPr>
              <a:xfrm>
                <a:off x="-1460683" y="10284196"/>
                <a:ext cx="162600" cy="2700"/>
              </a:xfrm>
              <a:prstGeom prst="straightConnector1">
                <a:avLst/>
              </a:prstGeom>
              <a:noFill/>
              <a:ln w="9525" cap="flat" cmpd="sng">
                <a:solidFill>
                  <a:srgbClr val="000000"/>
                </a:solidFill>
                <a:prstDash val="solid"/>
                <a:round/>
                <a:headEnd type="none" w="med" len="med"/>
                <a:tailEnd type="triangle" w="med" len="med"/>
              </a:ln>
            </p:spPr>
          </p:cxnSp>
          <p:cxnSp>
            <p:nvCxnSpPr>
              <p:cNvPr id="19" name="Google Shape;224;p13"/>
              <p:cNvCxnSpPr/>
              <p:nvPr/>
            </p:nvCxnSpPr>
            <p:spPr>
              <a:xfrm>
                <a:off x="-1460683" y="10408921"/>
                <a:ext cx="162600" cy="2700"/>
              </a:xfrm>
              <a:prstGeom prst="straightConnector1">
                <a:avLst/>
              </a:prstGeom>
              <a:noFill/>
              <a:ln w="9525" cap="flat" cmpd="sng">
                <a:solidFill>
                  <a:srgbClr val="000000"/>
                </a:solidFill>
                <a:prstDash val="solid"/>
                <a:round/>
                <a:headEnd type="none" w="med" len="med"/>
                <a:tailEnd type="triangle" w="med" len="med"/>
              </a:ln>
            </p:spPr>
          </p:cxnSp>
          <p:cxnSp>
            <p:nvCxnSpPr>
              <p:cNvPr id="20" name="Google Shape;225;p13"/>
              <p:cNvCxnSpPr/>
              <p:nvPr/>
            </p:nvCxnSpPr>
            <p:spPr>
              <a:xfrm>
                <a:off x="-1460683" y="10533646"/>
                <a:ext cx="162600" cy="2700"/>
              </a:xfrm>
              <a:prstGeom prst="straightConnector1">
                <a:avLst/>
              </a:prstGeom>
              <a:noFill/>
              <a:ln w="9525" cap="flat" cmpd="sng">
                <a:solidFill>
                  <a:srgbClr val="000000"/>
                </a:solidFill>
                <a:prstDash val="solid"/>
                <a:round/>
                <a:headEnd type="none" w="med" len="med"/>
                <a:tailEnd type="triangle" w="med" len="med"/>
              </a:ln>
            </p:spPr>
          </p:cxnSp>
          <p:cxnSp>
            <p:nvCxnSpPr>
              <p:cNvPr id="21" name="Google Shape;226;p13"/>
              <p:cNvCxnSpPr/>
              <p:nvPr/>
            </p:nvCxnSpPr>
            <p:spPr>
              <a:xfrm>
                <a:off x="-1460683" y="10658371"/>
                <a:ext cx="162600" cy="2700"/>
              </a:xfrm>
              <a:prstGeom prst="straightConnector1">
                <a:avLst/>
              </a:prstGeom>
              <a:noFill/>
              <a:ln w="9525" cap="flat" cmpd="sng">
                <a:solidFill>
                  <a:srgbClr val="000000"/>
                </a:solidFill>
                <a:prstDash val="solid"/>
                <a:round/>
                <a:headEnd type="none" w="med" len="med"/>
                <a:tailEnd type="triangle" w="med" len="med"/>
              </a:ln>
            </p:spPr>
          </p:cxnSp>
          <p:cxnSp>
            <p:nvCxnSpPr>
              <p:cNvPr id="22" name="Google Shape;227;p13"/>
              <p:cNvCxnSpPr/>
              <p:nvPr/>
            </p:nvCxnSpPr>
            <p:spPr>
              <a:xfrm>
                <a:off x="-1460683" y="10783096"/>
                <a:ext cx="162600" cy="2700"/>
              </a:xfrm>
              <a:prstGeom prst="straightConnector1">
                <a:avLst/>
              </a:prstGeom>
              <a:noFill/>
              <a:ln w="9525" cap="flat" cmpd="sng">
                <a:solidFill>
                  <a:srgbClr val="000000"/>
                </a:solidFill>
                <a:prstDash val="solid"/>
                <a:round/>
                <a:headEnd type="none" w="med" len="med"/>
                <a:tailEnd type="triangle" w="med" len="med"/>
              </a:ln>
            </p:spPr>
          </p:cxnSp>
        </p:grpSp>
        <p:sp>
          <p:nvSpPr>
            <p:cNvPr id="8" name="Google Shape;228;p13"/>
            <p:cNvSpPr txBox="1"/>
            <p:nvPr/>
          </p:nvSpPr>
          <p:spPr>
            <a:xfrm>
              <a:off x="25944311" y="17252570"/>
              <a:ext cx="3510116" cy="89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err="1"/>
                <a:t>Embeddings</a:t>
              </a:r>
              <a:r>
                <a:rPr lang="en" sz="1600" dirty="0"/>
                <a:t> allow DNA sequences to be represented in a latent vector space [5] [6]</a:t>
              </a:r>
              <a:endParaRPr sz="1600" dirty="0"/>
            </a:p>
          </p:txBody>
        </p:sp>
        <p:sp>
          <p:nvSpPr>
            <p:cNvPr id="9" name="Google Shape;229;p13"/>
            <p:cNvSpPr txBox="1"/>
            <p:nvPr/>
          </p:nvSpPr>
          <p:spPr>
            <a:xfrm>
              <a:off x="26469525" y="13710950"/>
              <a:ext cx="10684800" cy="19386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2000" dirty="0"/>
                <a:t>Feature representation allows for more efficient learned representation as in the case of </a:t>
              </a:r>
              <a:r>
                <a:rPr lang="en" sz="2000" dirty="0" err="1"/>
                <a:t>embeddings</a:t>
              </a:r>
              <a:r>
                <a:rPr lang="en" sz="2000" dirty="0"/>
                <a:t>, as well as transforming the data modality as in the case of one-hot-encoding the nucleotide sequence.</a:t>
              </a:r>
              <a:endParaRPr sz="2000" dirty="0"/>
            </a:p>
          </p:txBody>
        </p:sp>
        <p:sp>
          <p:nvSpPr>
            <p:cNvPr id="10" name="Google Shape;237;p13"/>
            <p:cNvSpPr txBox="1"/>
            <p:nvPr/>
          </p:nvSpPr>
          <p:spPr>
            <a:xfrm>
              <a:off x="33413670" y="17237562"/>
              <a:ext cx="4110370" cy="1640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Taking </a:t>
              </a:r>
              <a:r>
                <a:rPr lang="en" sz="1600" dirty="0" smtClean="0"/>
                <a:t>advantage</a:t>
              </a:r>
              <a:r>
                <a:rPr lang="en-CA" sz="1600" dirty="0" smtClean="0"/>
                <a:t> explicitly</a:t>
              </a:r>
              <a:r>
                <a:rPr lang="en" sz="1600" dirty="0" smtClean="0"/>
                <a:t> </a:t>
              </a:r>
              <a:r>
                <a:rPr lang="en" sz="1600" dirty="0"/>
                <a:t>of known biological </a:t>
              </a:r>
              <a:r>
                <a:rPr lang="en-CA" sz="1600" dirty="0" smtClean="0"/>
                <a:t>insights </a:t>
              </a:r>
              <a:r>
                <a:rPr lang="en" sz="1600" dirty="0" smtClean="0"/>
                <a:t>into </a:t>
              </a:r>
              <a:r>
                <a:rPr lang="en" sz="1600" dirty="0"/>
                <a:t>the representation. </a:t>
              </a:r>
              <a:endParaRPr lang="en-CA" sz="1600" dirty="0" smtClean="0"/>
            </a:p>
            <a:p>
              <a:pPr marL="0" lvl="0" indent="0" algn="ctr" rtl="0">
                <a:spcBef>
                  <a:spcPts val="0"/>
                </a:spcBef>
                <a:spcAft>
                  <a:spcPts val="0"/>
                </a:spcAft>
                <a:buNone/>
              </a:pPr>
              <a:endParaRPr lang="en-CA" sz="1600" dirty="0"/>
            </a:p>
            <a:p>
              <a:pPr marL="0" lvl="0" indent="0" algn="ctr" rtl="0">
                <a:spcBef>
                  <a:spcPts val="0"/>
                </a:spcBef>
                <a:spcAft>
                  <a:spcPts val="0"/>
                </a:spcAft>
                <a:buNone/>
              </a:pPr>
              <a:r>
                <a:rPr lang="en" sz="1400" dirty="0" smtClean="0"/>
                <a:t>For </a:t>
              </a:r>
              <a:r>
                <a:rPr lang="en" sz="1400" dirty="0"/>
                <a:t>example,  sequences and their reverse complement outperforms feeding the sequence in one direction alone[7]</a:t>
              </a:r>
              <a:endParaRPr sz="1400" dirty="0"/>
            </a:p>
          </p:txBody>
        </p:sp>
        <p:pic>
          <p:nvPicPr>
            <p:cNvPr id="11" name="Google Shape;239;p13"/>
            <p:cNvPicPr preferRelativeResize="0"/>
            <p:nvPr/>
          </p:nvPicPr>
          <p:blipFill>
            <a:blip r:embed="rId4">
              <a:alphaModFix/>
            </a:blip>
            <a:stretch>
              <a:fillRect/>
            </a:stretch>
          </p:blipFill>
          <p:spPr>
            <a:xfrm>
              <a:off x="33917343" y="15440117"/>
              <a:ext cx="3103024" cy="1473300"/>
            </a:xfrm>
            <a:prstGeom prst="rect">
              <a:avLst/>
            </a:prstGeom>
            <a:noFill/>
            <a:ln>
              <a:noFill/>
            </a:ln>
          </p:spPr>
        </p:pic>
      </p:grpSp>
    </p:spTree>
    <p:extLst>
      <p:ext uri="{BB962C8B-B14F-4D97-AF65-F5344CB8AC3E}">
        <p14:creationId xmlns:p14="http://schemas.microsoft.com/office/powerpoint/2010/main" val="14592630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Basset</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62120" y="145357"/>
            <a:ext cx="6907580" cy="1950143"/>
          </a:xfrm>
        </p:spPr>
      </p:pic>
      <p:sp>
        <p:nvSpPr>
          <p:cNvPr id="8" name="Content Placeholder 2"/>
          <p:cNvSpPr txBox="1">
            <a:spLocks/>
          </p:cNvSpPr>
          <p:nvPr/>
        </p:nvSpPr>
        <p:spPr>
          <a:xfrm>
            <a:off x="838200" y="2315267"/>
            <a:ext cx="10515600" cy="3861695"/>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Deep CNNs </a:t>
            </a:r>
            <a:r>
              <a:rPr lang="en-US" dirty="0" smtClean="0"/>
              <a:t>to predict </a:t>
            </a:r>
            <a:r>
              <a:rPr lang="en-US" dirty="0"/>
              <a:t>genome accessibility </a:t>
            </a:r>
            <a:endParaRPr lang="en-US" dirty="0" smtClean="0"/>
          </a:p>
          <a:p>
            <a:r>
              <a:rPr lang="en-US" dirty="0" smtClean="0"/>
              <a:t>Accessibility </a:t>
            </a:r>
            <a:r>
              <a:rPr lang="en-US" dirty="0"/>
              <a:t>of DNA </a:t>
            </a:r>
            <a:r>
              <a:rPr lang="en-US" dirty="0" smtClean="0"/>
              <a:t>sequences is mapped </a:t>
            </a:r>
            <a:r>
              <a:rPr lang="en-US" dirty="0"/>
              <a:t>by DNase-</a:t>
            </a:r>
            <a:r>
              <a:rPr lang="en-US" dirty="0" err="1"/>
              <a:t>seq</a:t>
            </a:r>
            <a:r>
              <a:rPr lang="en-US" dirty="0"/>
              <a:t> </a:t>
            </a:r>
            <a:endParaRPr lang="en-US" dirty="0" smtClean="0"/>
          </a:p>
          <a:p>
            <a:r>
              <a:rPr lang="en-US" dirty="0" smtClean="0"/>
              <a:t>Done in 164 cell types </a:t>
            </a:r>
            <a:r>
              <a:rPr lang="en-US" dirty="0" smtClean="0"/>
              <a:t>by </a:t>
            </a:r>
            <a:r>
              <a:rPr lang="en-US" dirty="0"/>
              <a:t>the ENCODE Project Consortium and Roadmap </a:t>
            </a:r>
            <a:r>
              <a:rPr lang="en-US" dirty="0" err="1"/>
              <a:t>Epigenomics</a:t>
            </a:r>
            <a:r>
              <a:rPr lang="en-US" dirty="0"/>
              <a:t> Consortium </a:t>
            </a:r>
            <a:endParaRPr lang="en-US" dirty="0" smtClean="0"/>
          </a:p>
          <a:p>
            <a:r>
              <a:rPr lang="en-US" dirty="0" smtClean="0"/>
              <a:t>The network learns:</a:t>
            </a:r>
          </a:p>
          <a:p>
            <a:pPr lvl="1"/>
            <a:r>
              <a:rPr lang="en-US" dirty="0" smtClean="0"/>
              <a:t>relevant </a:t>
            </a:r>
            <a:r>
              <a:rPr lang="en-US" dirty="0"/>
              <a:t>sequence </a:t>
            </a:r>
            <a:r>
              <a:rPr lang="en-US" dirty="0" smtClean="0"/>
              <a:t>motifs</a:t>
            </a:r>
          </a:p>
          <a:p>
            <a:pPr lvl="1"/>
            <a:r>
              <a:rPr lang="en-US" dirty="0" smtClean="0"/>
              <a:t>regulatory </a:t>
            </a:r>
            <a:r>
              <a:rPr lang="en-US" dirty="0"/>
              <a:t>logic </a:t>
            </a:r>
            <a:r>
              <a:rPr lang="en-US" dirty="0" smtClean="0"/>
              <a:t>to allow cell-specific predictions</a:t>
            </a:r>
          </a:p>
          <a:p>
            <a:r>
              <a:rPr lang="en-US" dirty="0" smtClean="0"/>
              <a:t>Assignment of cell-specific </a:t>
            </a:r>
            <a:r>
              <a:rPr lang="en-US" dirty="0"/>
              <a:t>scores </a:t>
            </a:r>
            <a:r>
              <a:rPr lang="en-US" dirty="0" smtClean="0"/>
              <a:t>to candidate variants that reflect </a:t>
            </a:r>
            <a:r>
              <a:rPr lang="en-US" b="1" dirty="0" smtClean="0"/>
              <a:t>accessibility difference </a:t>
            </a:r>
            <a:r>
              <a:rPr lang="en-US" dirty="0"/>
              <a:t>predicted by the model between the two </a:t>
            </a:r>
            <a:r>
              <a:rPr lang="en-US" dirty="0" smtClean="0"/>
              <a:t>alleles</a:t>
            </a:r>
          </a:p>
        </p:txBody>
      </p:sp>
    </p:spTree>
    <p:extLst>
      <p:ext uri="{BB962C8B-B14F-4D97-AF65-F5344CB8AC3E}">
        <p14:creationId xmlns:p14="http://schemas.microsoft.com/office/powerpoint/2010/main" val="3215317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3">
            <a:extLst>
              <a:ext uri="{FF2B5EF4-FFF2-40B4-BE49-F238E27FC236}">
                <a16:creationId xmlns="" xmlns:a16="http://schemas.microsoft.com/office/drawing/2014/main" id="{8B10977D-0851-4457-AC8B-93BBDA84671A}"/>
              </a:ext>
            </a:extLst>
          </p:cNvPr>
          <p:cNvSpPr txBox="1">
            <a:spLocks noGrp="1"/>
          </p:cNvSpPr>
          <p:nvPr/>
        </p:nvSpPr>
        <p:spPr>
          <a:xfrm>
            <a:off x="8740595" y="6246488"/>
            <a:ext cx="2840025" cy="472394"/>
          </a:xfrm>
          <a:prstGeom prst="rect">
            <a:avLst/>
          </a:prstGeom>
          <a:noFill/>
          <a:ln/>
        </p:spPr>
        <p:txBody>
          <a:bodyPr lIns="0" tIns="0" rIns="0" bIns="0" anchorCtr="0">
            <a:noAutofit/>
          </a:bodyPr>
          <a:lstStyle/>
          <a:p>
            <a:pPr algn="r" defTabSz="1105875" hangingPunct="0">
              <a:defRPr/>
            </a:pPr>
            <a:fld id="{20B0D248-A635-45FC-B570-2A51A5DCD34A}" type="slidenum">
              <a:rPr lang="en-CA" sz="1693">
                <a:latin typeface="Liberation Sans" pitchFamily="34"/>
                <a:ea typeface="DejaVu Sans" pitchFamily="2"/>
                <a:cs typeface="DejaVu Sans" pitchFamily="2"/>
              </a:rPr>
              <a:pPr algn="r" defTabSz="1105875" hangingPunct="0">
                <a:defRPr/>
              </a:pPr>
              <a:t>13</a:t>
            </a:fld>
            <a:endParaRPr lang="en-CA" sz="1693">
              <a:latin typeface="Liberation Sans" pitchFamily="34"/>
              <a:ea typeface="DejaVu Sans" pitchFamily="2"/>
              <a:cs typeface="DejaVu Sans" pitchFamily="2"/>
            </a:endParaRPr>
          </a:p>
        </p:txBody>
      </p:sp>
      <p:pic>
        <p:nvPicPr>
          <p:cNvPr id="4" name="Picture 3">
            <a:extLst>
              <a:ext uri="{FF2B5EF4-FFF2-40B4-BE49-F238E27FC236}">
                <a16:creationId xmlns="" xmlns:a16="http://schemas.microsoft.com/office/drawing/2014/main" id="{1D8C3FA7-2E24-4389-B0AF-FC7B55E3BA7D}"/>
              </a:ext>
            </a:extLst>
          </p:cNvPr>
          <p:cNvPicPr>
            <a:picLocks noChangeAspect="1"/>
          </p:cNvPicPr>
          <p:nvPr/>
        </p:nvPicPr>
        <p:blipFill>
          <a:blip r:embed="rId3">
            <a:lum/>
            <a:alphaModFix/>
          </a:blip>
          <a:srcRect/>
          <a:stretch>
            <a:fillRect/>
          </a:stretch>
        </p:blipFill>
        <p:spPr>
          <a:xfrm>
            <a:off x="261881" y="302158"/>
            <a:ext cx="11580841" cy="1178155"/>
          </a:xfrm>
          <a:prstGeom prst="rect">
            <a:avLst/>
          </a:prstGeom>
          <a:noFill/>
          <a:ln>
            <a:noFill/>
          </a:ln>
        </p:spPr>
      </p:pic>
      <p:pic>
        <p:nvPicPr>
          <p:cNvPr id="5" name="Picture 4">
            <a:extLst>
              <a:ext uri="{FF2B5EF4-FFF2-40B4-BE49-F238E27FC236}">
                <a16:creationId xmlns="" xmlns:a16="http://schemas.microsoft.com/office/drawing/2014/main" id="{13E36650-5224-4AAF-BA48-23357248B0CB}"/>
              </a:ext>
            </a:extLst>
          </p:cNvPr>
          <p:cNvPicPr>
            <a:picLocks noChangeAspect="1"/>
          </p:cNvPicPr>
          <p:nvPr/>
        </p:nvPicPr>
        <p:blipFill>
          <a:blip r:embed="rId4">
            <a:lum/>
            <a:alphaModFix/>
          </a:blip>
          <a:srcRect/>
          <a:stretch>
            <a:fillRect/>
          </a:stretch>
        </p:blipFill>
        <p:spPr>
          <a:xfrm rot="1800">
            <a:off x="267810" y="1565705"/>
            <a:ext cx="11574310" cy="2298840"/>
          </a:xfrm>
          <a:prstGeom prst="rect">
            <a:avLst/>
          </a:prstGeom>
          <a:noFill/>
          <a:ln>
            <a:noFill/>
          </a:ln>
        </p:spPr>
      </p:pic>
      <p:pic>
        <p:nvPicPr>
          <p:cNvPr id="6" name="Picture 5">
            <a:extLst>
              <a:ext uri="{FF2B5EF4-FFF2-40B4-BE49-F238E27FC236}">
                <a16:creationId xmlns="" xmlns:a16="http://schemas.microsoft.com/office/drawing/2014/main" id="{98DF18DF-DEE0-48BE-8927-A8A5ADEB6884}"/>
              </a:ext>
            </a:extLst>
          </p:cNvPr>
          <p:cNvPicPr>
            <a:picLocks noChangeAspect="1"/>
          </p:cNvPicPr>
          <p:nvPr/>
        </p:nvPicPr>
        <p:blipFill>
          <a:blip r:embed="rId5">
            <a:lum/>
            <a:alphaModFix/>
          </a:blip>
          <a:srcRect/>
          <a:stretch>
            <a:fillRect/>
          </a:stretch>
        </p:blipFill>
        <p:spPr>
          <a:xfrm>
            <a:off x="261881" y="4005553"/>
            <a:ext cx="11580841" cy="2612318"/>
          </a:xfrm>
          <a:prstGeom prst="rect">
            <a:avLst/>
          </a:prstGeom>
          <a:noFill/>
          <a:ln>
            <a:noFill/>
          </a:ln>
        </p:spPr>
      </p:pic>
      <p:sp>
        <p:nvSpPr>
          <p:cNvPr id="7" name="TextBox 6"/>
          <p:cNvSpPr txBox="1"/>
          <p:nvPr/>
        </p:nvSpPr>
        <p:spPr>
          <a:xfrm>
            <a:off x="-50800" y="6558483"/>
            <a:ext cx="1239057" cy="369332"/>
          </a:xfrm>
          <a:prstGeom prst="rect">
            <a:avLst/>
          </a:prstGeom>
          <a:noFill/>
        </p:spPr>
        <p:txBody>
          <a:bodyPr wrap="none" rtlCol="0">
            <a:spAutoFit/>
          </a:bodyPr>
          <a:lstStyle/>
          <a:p>
            <a:r>
              <a:rPr lang="en-US" dirty="0" smtClean="0"/>
              <a:t>Emad </a:t>
            </a:r>
            <a:r>
              <a:rPr lang="en-US" dirty="0" err="1" smtClean="0"/>
              <a:t>Takla</a:t>
            </a:r>
            <a:endParaRPr lang="en-US" dirty="0"/>
          </a:p>
        </p:txBody>
      </p:sp>
    </p:spTree>
    <p:extLst>
      <p:ext uri="{BB962C8B-B14F-4D97-AF65-F5344CB8AC3E}">
        <p14:creationId xmlns:p14="http://schemas.microsoft.com/office/powerpoint/2010/main" val="1924412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Basset</a:t>
            </a:r>
            <a:endParaRPr lang="en-US" dirty="0"/>
          </a:p>
        </p:txBody>
      </p:sp>
      <p:pic>
        <p:nvPicPr>
          <p:cNvPr id="4" name="Content Placeholder 3">
            <a:extLst>
              <a:ext uri="{FF2B5EF4-FFF2-40B4-BE49-F238E27FC236}">
                <a16:creationId xmlns="" xmlns:a16="http://schemas.microsoft.com/office/drawing/2014/main" id="{947EC106-3D5E-410E-AC72-71578E4877EA}"/>
              </a:ext>
            </a:extLst>
          </p:cNvPr>
          <p:cNvPicPr>
            <a:picLocks noGrp="1" noChangeAspect="1"/>
          </p:cNvPicPr>
          <p:nvPr>
            <p:ph idx="1"/>
          </p:nvPr>
        </p:nvPicPr>
        <p:blipFill>
          <a:blip r:embed="rId2">
            <a:lum/>
            <a:alphaModFix/>
          </a:blip>
          <a:srcRect/>
          <a:stretch>
            <a:fillRect/>
          </a:stretch>
        </p:blipFill>
        <p:spPr>
          <a:xfrm>
            <a:off x="3821499" y="606424"/>
            <a:ext cx="3646101" cy="5725519"/>
          </a:xfrm>
          <a:prstGeom prst="rect">
            <a:avLst/>
          </a:prstGeom>
          <a:noFill/>
          <a:ln>
            <a:noFill/>
          </a:ln>
        </p:spPr>
      </p:pic>
      <p:sp>
        <p:nvSpPr>
          <p:cNvPr id="5" name="Text Placeholder 2">
            <a:extLst>
              <a:ext uri="{FF2B5EF4-FFF2-40B4-BE49-F238E27FC236}">
                <a16:creationId xmlns="" xmlns:a16="http://schemas.microsoft.com/office/drawing/2014/main" id="{727A6C3C-20F0-490A-B3E4-A84C1E8FC786}"/>
              </a:ext>
            </a:extLst>
          </p:cNvPr>
          <p:cNvSpPr txBox="1">
            <a:spLocks/>
          </p:cNvSpPr>
          <p:nvPr/>
        </p:nvSpPr>
        <p:spPr>
          <a:xfrm>
            <a:off x="7601700" y="866477"/>
            <a:ext cx="4158500" cy="5027612"/>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chemeClr val="tx1"/>
              </a:buClr>
              <a:buFont typeface="Arial" charset="0"/>
              <a:buChar char="•"/>
            </a:pPr>
            <a:r>
              <a:rPr lang="en-CA" b="1" dirty="0" smtClean="0"/>
              <a:t>   </a:t>
            </a:r>
            <a:r>
              <a:rPr lang="en-CA" b="1" u="sng" dirty="0" smtClean="0"/>
              <a:t>Input</a:t>
            </a:r>
          </a:p>
          <a:p>
            <a:pPr>
              <a:buClr>
                <a:schemeClr val="tx1"/>
              </a:buClr>
              <a:buFont typeface="Arial" charset="0"/>
              <a:buChar char="•"/>
            </a:pPr>
            <a:endParaRPr lang="en-CA" b="1" u="sng" dirty="0" smtClean="0"/>
          </a:p>
          <a:p>
            <a:pPr>
              <a:buClr>
                <a:schemeClr val="tx1"/>
              </a:buClr>
              <a:buFont typeface="Arial" charset="0"/>
              <a:buChar char="•"/>
            </a:pPr>
            <a:endParaRPr lang="en-CA" b="1" u="sng" dirty="0" smtClean="0"/>
          </a:p>
          <a:p>
            <a:pPr>
              <a:buClr>
                <a:schemeClr val="tx1"/>
              </a:buClr>
              <a:buSzPct val="40000"/>
              <a:buFont typeface="Arial" charset="0"/>
              <a:buChar char="•"/>
            </a:pPr>
            <a:r>
              <a:rPr lang="en-CA" dirty="0" smtClean="0"/>
              <a:t>    300 Convolutions Filters, width = 19</a:t>
            </a:r>
          </a:p>
          <a:p>
            <a:pPr>
              <a:buClr>
                <a:schemeClr val="tx1"/>
              </a:buClr>
              <a:buSzPct val="40000"/>
              <a:buFont typeface="Arial" charset="0"/>
              <a:buChar char="•"/>
            </a:pPr>
            <a:r>
              <a:rPr lang="en-CA" dirty="0" smtClean="0"/>
              <a:t>    Pooling Layer = 3</a:t>
            </a:r>
          </a:p>
          <a:p>
            <a:pPr>
              <a:buClr>
                <a:schemeClr val="tx1"/>
              </a:buClr>
              <a:buSzPct val="40000"/>
              <a:buFont typeface="Arial" charset="0"/>
              <a:buChar char="•"/>
            </a:pPr>
            <a:r>
              <a:rPr lang="en-CA" dirty="0" smtClean="0"/>
              <a:t>    200 Convolutions Filters, width = 11</a:t>
            </a:r>
          </a:p>
          <a:p>
            <a:pPr>
              <a:buClr>
                <a:schemeClr val="tx1"/>
              </a:buClr>
              <a:buSzPct val="40000"/>
              <a:buFont typeface="Arial" charset="0"/>
              <a:buChar char="•"/>
            </a:pPr>
            <a:r>
              <a:rPr lang="en-CA" dirty="0" smtClean="0"/>
              <a:t>    Pooling Layer = 4</a:t>
            </a:r>
          </a:p>
          <a:p>
            <a:pPr>
              <a:buClr>
                <a:schemeClr val="tx1"/>
              </a:buClr>
              <a:buSzPct val="40000"/>
              <a:buFont typeface="Arial" charset="0"/>
              <a:buChar char="•"/>
            </a:pPr>
            <a:r>
              <a:rPr lang="en-CA" dirty="0" smtClean="0"/>
              <a:t>    200 Convolutions Filters, width = 7</a:t>
            </a:r>
          </a:p>
          <a:p>
            <a:pPr>
              <a:buClr>
                <a:schemeClr val="tx1"/>
              </a:buClr>
              <a:buSzPct val="40000"/>
              <a:buFont typeface="Arial" charset="0"/>
              <a:buChar char="•"/>
            </a:pPr>
            <a:r>
              <a:rPr lang="en-CA" dirty="0" smtClean="0"/>
              <a:t>    Pooling Layer = 4</a:t>
            </a:r>
          </a:p>
          <a:p>
            <a:pPr>
              <a:buClr>
                <a:schemeClr val="tx1"/>
              </a:buClr>
              <a:buSzPct val="40000"/>
              <a:buFont typeface="Arial" charset="0"/>
              <a:buChar char="•"/>
            </a:pPr>
            <a:endParaRPr lang="en-CA" dirty="0"/>
          </a:p>
          <a:p>
            <a:pPr>
              <a:buClr>
                <a:schemeClr val="tx1"/>
              </a:buClr>
              <a:buSzPct val="40000"/>
              <a:buFont typeface="Arial" charset="0"/>
              <a:buChar char="•"/>
            </a:pPr>
            <a:endParaRPr lang="en-CA" dirty="0" smtClean="0"/>
          </a:p>
          <a:p>
            <a:pPr>
              <a:buClr>
                <a:schemeClr val="tx1"/>
              </a:buClr>
              <a:buSzPct val="40000"/>
              <a:buFont typeface="Arial" charset="0"/>
              <a:buChar char="•"/>
            </a:pPr>
            <a:r>
              <a:rPr lang="en-CA" dirty="0" smtClean="0"/>
              <a:t>    Fully Connected = 1000 neuron</a:t>
            </a:r>
          </a:p>
          <a:p>
            <a:pPr>
              <a:buClr>
                <a:schemeClr val="tx1"/>
              </a:buClr>
              <a:buSzPct val="40000"/>
              <a:buFont typeface="Arial" charset="0"/>
              <a:buChar char="•"/>
            </a:pPr>
            <a:r>
              <a:rPr lang="en-CA" dirty="0" smtClean="0"/>
              <a:t>    Dropout = 0.3</a:t>
            </a:r>
          </a:p>
          <a:p>
            <a:pPr>
              <a:buClr>
                <a:schemeClr val="tx1"/>
              </a:buClr>
              <a:buSzPct val="40000"/>
              <a:buFont typeface="Arial" charset="0"/>
              <a:buChar char="•"/>
            </a:pPr>
            <a:r>
              <a:rPr lang="en-CA" dirty="0" smtClean="0"/>
              <a:t>    Fully Connected = 1000 neuron</a:t>
            </a:r>
          </a:p>
          <a:p>
            <a:pPr>
              <a:buClr>
                <a:schemeClr val="tx1"/>
              </a:buClr>
              <a:buSzPct val="40000"/>
              <a:buFont typeface="Arial" charset="0"/>
              <a:buChar char="•"/>
            </a:pPr>
            <a:r>
              <a:rPr lang="en-CA" dirty="0" smtClean="0"/>
              <a:t>    Dropout = 0.3</a:t>
            </a:r>
          </a:p>
          <a:p>
            <a:pPr>
              <a:buClr>
                <a:schemeClr val="tx1"/>
              </a:buClr>
              <a:buSzPct val="40000"/>
              <a:buFont typeface="Arial" charset="0"/>
              <a:buChar char="•"/>
            </a:pPr>
            <a:endParaRPr lang="en-CA" dirty="0" smtClean="0"/>
          </a:p>
          <a:p>
            <a:pPr>
              <a:buClr>
                <a:schemeClr val="tx1"/>
              </a:buClr>
              <a:buSzPct val="40000"/>
              <a:buFont typeface="Arial" charset="0"/>
              <a:buChar char="•"/>
            </a:pPr>
            <a:r>
              <a:rPr lang="en-CA" dirty="0" smtClean="0"/>
              <a:t>    </a:t>
            </a:r>
            <a:r>
              <a:rPr lang="en-CA" b="1" u="sng" dirty="0" smtClean="0"/>
              <a:t>Output</a:t>
            </a:r>
            <a:r>
              <a:rPr lang="en-CA" dirty="0" smtClean="0"/>
              <a:t> (164 Outputs are independent, using independent </a:t>
            </a:r>
            <a:r>
              <a:rPr lang="en-CA" dirty="0" err="1" smtClean="0"/>
              <a:t>sigmoids</a:t>
            </a:r>
            <a:r>
              <a:rPr lang="en-CA" dirty="0" smtClean="0"/>
              <a:t> and not a Soft max)</a:t>
            </a:r>
            <a:endParaRPr lang="en-CA" dirty="0"/>
          </a:p>
        </p:txBody>
      </p:sp>
    </p:spTree>
    <p:extLst>
      <p:ext uri="{BB962C8B-B14F-4D97-AF65-F5344CB8AC3E}">
        <p14:creationId xmlns:p14="http://schemas.microsoft.com/office/powerpoint/2010/main" val="163311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Basset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2300" y="2108994"/>
            <a:ext cx="8407400" cy="3708400"/>
          </a:xfrm>
          <a:prstGeom prst="rect">
            <a:avLst/>
          </a:prstGeom>
        </p:spPr>
      </p:pic>
      <p:sp>
        <p:nvSpPr>
          <p:cNvPr id="8" name="Rectangle 7"/>
          <p:cNvSpPr/>
          <p:nvPr/>
        </p:nvSpPr>
        <p:spPr>
          <a:xfrm>
            <a:off x="3048000" y="879257"/>
            <a:ext cx="6096000" cy="923330"/>
          </a:xfrm>
          <a:prstGeom prst="rect">
            <a:avLst/>
          </a:prstGeom>
        </p:spPr>
        <p:txBody>
          <a:bodyPr>
            <a:spAutoFit/>
          </a:bodyPr>
          <a:lstStyle/>
          <a:p>
            <a:pPr algn="ctr"/>
            <a:r>
              <a:rPr lang="en-US" dirty="0">
                <a:solidFill>
                  <a:srgbClr val="211E1E"/>
                </a:solidFill>
              </a:rPr>
              <a:t>T</a:t>
            </a:r>
            <a:r>
              <a:rPr lang="en-US" dirty="0" smtClean="0">
                <a:solidFill>
                  <a:srgbClr val="211E1E"/>
                </a:solidFill>
                <a:effectLst/>
              </a:rPr>
              <a:t>he initial convolution layer corresponds to optimizing the weights of a set of PWMs. </a:t>
            </a:r>
            <a:r>
              <a:rPr lang="en-US" dirty="0"/>
              <a:t>PWM filters search for their motifs along the </a:t>
            </a:r>
            <a:r>
              <a:rPr lang="en-US" dirty="0" smtClean="0"/>
              <a:t>sequence </a:t>
            </a:r>
            <a:r>
              <a:rPr lang="en-US" dirty="0" smtClean="0">
                <a:solidFill>
                  <a:srgbClr val="211E1E"/>
                </a:solidFill>
                <a:effectLst/>
              </a:rPr>
              <a:t> </a:t>
            </a:r>
            <a:endParaRPr lang="en-US" dirty="0"/>
          </a:p>
        </p:txBody>
      </p:sp>
      <p:sp>
        <p:nvSpPr>
          <p:cNvPr id="9" name="TextBox 8"/>
          <p:cNvSpPr txBox="1"/>
          <p:nvPr/>
        </p:nvSpPr>
        <p:spPr>
          <a:xfrm>
            <a:off x="2324100" y="5866368"/>
            <a:ext cx="8221546" cy="923330"/>
          </a:xfrm>
          <a:prstGeom prst="rect">
            <a:avLst/>
          </a:prstGeom>
          <a:noFill/>
        </p:spPr>
        <p:txBody>
          <a:bodyPr wrap="none" rtlCol="0">
            <a:spAutoFit/>
          </a:bodyPr>
          <a:lstStyle/>
          <a:p>
            <a:r>
              <a:rPr lang="en-US" dirty="0"/>
              <a:t>Subsequent convolutional layers operate analogously on the output of the prior layer</a:t>
            </a:r>
            <a:r>
              <a:rPr lang="en-US" dirty="0" smtClean="0"/>
              <a:t>.</a:t>
            </a:r>
          </a:p>
          <a:p>
            <a:r>
              <a:rPr lang="en-US" b="1" dirty="0" smtClean="0"/>
              <a:t>Learns sophisticated regulatory codes that combine the recognized sequence motifs </a:t>
            </a:r>
          </a:p>
          <a:p>
            <a:r>
              <a:rPr lang="en-US" dirty="0" smtClean="0"/>
              <a:t> </a:t>
            </a:r>
          </a:p>
        </p:txBody>
      </p:sp>
    </p:spTree>
    <p:extLst>
      <p:ext uri="{BB962C8B-B14F-4D97-AF65-F5344CB8AC3E}">
        <p14:creationId xmlns:p14="http://schemas.microsoft.com/office/powerpoint/2010/main" val="16350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DANQ</a:t>
            </a:r>
            <a:endParaRPr lang="en-US" dirty="0"/>
          </a:p>
        </p:txBody>
      </p:sp>
      <p:grpSp>
        <p:nvGrpSpPr>
          <p:cNvPr id="30" name="Group 29"/>
          <p:cNvGrpSpPr/>
          <p:nvPr/>
        </p:nvGrpSpPr>
        <p:grpSpPr>
          <a:xfrm>
            <a:off x="1080964" y="1460191"/>
            <a:ext cx="10973654" cy="5045308"/>
            <a:chOff x="13864812" y="20978959"/>
            <a:chExt cx="10973654" cy="5045308"/>
          </a:xfrm>
        </p:grpSpPr>
        <p:pic>
          <p:nvPicPr>
            <p:cNvPr id="32" name="Google Shape;105;p13"/>
            <p:cNvPicPr preferRelativeResize="0"/>
            <p:nvPr/>
          </p:nvPicPr>
          <p:blipFill>
            <a:blip r:embed="rId2">
              <a:alphaModFix/>
            </a:blip>
            <a:stretch>
              <a:fillRect/>
            </a:stretch>
          </p:blipFill>
          <p:spPr>
            <a:xfrm>
              <a:off x="19437866" y="21577898"/>
              <a:ext cx="4900909" cy="3454650"/>
            </a:xfrm>
            <a:prstGeom prst="rect">
              <a:avLst/>
            </a:prstGeom>
            <a:noFill/>
            <a:ln>
              <a:noFill/>
            </a:ln>
          </p:spPr>
        </p:pic>
        <p:sp>
          <p:nvSpPr>
            <p:cNvPr id="33" name="Google Shape;233;p13"/>
            <p:cNvSpPr txBox="1"/>
            <p:nvPr/>
          </p:nvSpPr>
          <p:spPr>
            <a:xfrm>
              <a:off x="19233369" y="20978959"/>
              <a:ext cx="5105406" cy="96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rgbClr val="990000"/>
                  </a:solidFill>
                </a:rPr>
                <a:t>Hybrid </a:t>
              </a:r>
              <a:r>
                <a:rPr lang="en" sz="3200" dirty="0" smtClean="0">
                  <a:solidFill>
                    <a:srgbClr val="990000"/>
                  </a:solidFill>
                </a:rPr>
                <a:t>CNN</a:t>
              </a:r>
              <a:r>
                <a:rPr lang="en-CA" sz="3200" dirty="0" smtClean="0">
                  <a:solidFill>
                    <a:srgbClr val="990000"/>
                  </a:solidFill>
                </a:rPr>
                <a:t>/</a:t>
              </a:r>
              <a:r>
                <a:rPr lang="en" sz="3200" dirty="0" smtClean="0">
                  <a:solidFill>
                    <a:srgbClr val="990000"/>
                  </a:solidFill>
                </a:rPr>
                <a:t>RNN</a:t>
              </a:r>
              <a:endParaRPr sz="3200" dirty="0">
                <a:solidFill>
                  <a:srgbClr val="990000"/>
                </a:solidFill>
              </a:endParaRPr>
            </a:p>
          </p:txBody>
        </p:sp>
        <p:sp>
          <p:nvSpPr>
            <p:cNvPr id="34" name="Google Shape;234;p13"/>
            <p:cNvSpPr txBox="1"/>
            <p:nvPr/>
          </p:nvSpPr>
          <p:spPr>
            <a:xfrm>
              <a:off x="13864812" y="21209456"/>
              <a:ext cx="5007900" cy="4269900"/>
            </a:xfrm>
            <a:prstGeom prst="rect">
              <a:avLst/>
            </a:prstGeom>
            <a:noFill/>
            <a:ln>
              <a:noFill/>
            </a:ln>
          </p:spPr>
          <p:txBody>
            <a:bodyPr spcFirstLastPara="1" wrap="square" lIns="91425" tIns="91425" rIns="91425" bIns="91425" anchor="t" anchorCtr="0">
              <a:noAutofit/>
            </a:bodyPr>
            <a:lstStyle/>
            <a:p>
              <a:pPr marL="342900" lvl="0" indent="-342900" rtl="0">
                <a:spcBef>
                  <a:spcPts val="0"/>
                </a:spcBef>
                <a:spcAft>
                  <a:spcPts val="0"/>
                </a:spcAft>
                <a:buFont typeface="Arial" charset="0"/>
                <a:buChar char="•"/>
              </a:pPr>
              <a:r>
                <a:rPr lang="en" sz="2400" dirty="0"/>
                <a:t>CNN filters act like position-weight matrix motif scanners. </a:t>
              </a:r>
              <a:endParaRPr lang="en-CA" sz="2400" dirty="0" smtClean="0"/>
            </a:p>
            <a:p>
              <a:pPr marL="342900" lvl="0" indent="-342900" rtl="0">
                <a:spcBef>
                  <a:spcPts val="0"/>
                </a:spcBef>
                <a:spcAft>
                  <a:spcPts val="0"/>
                </a:spcAft>
                <a:buFont typeface="Arial" charset="0"/>
                <a:buChar char="•"/>
              </a:pPr>
              <a:endParaRPr lang="en-CA" sz="2400" dirty="0" smtClean="0"/>
            </a:p>
            <a:p>
              <a:pPr marL="342900" lvl="0" indent="-342900" rtl="0">
                <a:spcBef>
                  <a:spcPts val="0"/>
                </a:spcBef>
                <a:spcAft>
                  <a:spcPts val="0"/>
                </a:spcAft>
                <a:buFont typeface="Arial" charset="0"/>
                <a:buChar char="•"/>
              </a:pPr>
              <a:r>
                <a:rPr lang="en-CA" sz="2400" dirty="0"/>
                <a:t>R</a:t>
              </a:r>
              <a:r>
                <a:rPr lang="en" sz="2400" dirty="0" err="1" smtClean="0"/>
                <a:t>ecurrent</a:t>
              </a:r>
              <a:r>
                <a:rPr lang="en" sz="2400" dirty="0" smtClean="0"/>
                <a:t> </a:t>
              </a:r>
              <a:r>
                <a:rPr lang="en" sz="2400" dirty="0"/>
                <a:t>models are better suited for sequence-based tasks.  </a:t>
              </a:r>
              <a:endParaRPr lang="en-CA" sz="2400" dirty="0" smtClean="0"/>
            </a:p>
            <a:p>
              <a:pPr marL="342900" lvl="0" indent="-342900" rtl="0">
                <a:spcBef>
                  <a:spcPts val="0"/>
                </a:spcBef>
                <a:spcAft>
                  <a:spcPts val="0"/>
                </a:spcAft>
                <a:buFont typeface="Arial" charset="0"/>
                <a:buChar char="•"/>
              </a:pPr>
              <a:endParaRPr lang="en-CA" sz="2400" dirty="0" smtClean="0"/>
            </a:p>
            <a:p>
              <a:pPr marL="342900" lvl="0" indent="-342900" rtl="0">
                <a:spcBef>
                  <a:spcPts val="0"/>
                </a:spcBef>
                <a:spcAft>
                  <a:spcPts val="0"/>
                </a:spcAft>
                <a:buFont typeface="Arial" charset="0"/>
                <a:buChar char="•"/>
              </a:pPr>
              <a:r>
                <a:rPr lang="en" sz="2400" dirty="0" smtClean="0"/>
                <a:t>Hybrid CNN</a:t>
              </a:r>
              <a:r>
                <a:rPr lang="en-CA" sz="2400" dirty="0" smtClean="0"/>
                <a:t>/</a:t>
              </a:r>
              <a:r>
                <a:rPr lang="en" sz="2400" dirty="0" smtClean="0"/>
                <a:t>RNN </a:t>
              </a:r>
              <a:r>
                <a:rPr lang="en" sz="2400" dirty="0"/>
                <a:t>architecture allows taking advantage of both capabilities of these </a:t>
              </a:r>
              <a:r>
                <a:rPr lang="en" sz="2400" dirty="0" smtClean="0"/>
                <a:t>architectures.</a:t>
              </a:r>
              <a:endParaRPr lang="en-CA" sz="2400" dirty="0" smtClean="0"/>
            </a:p>
            <a:p>
              <a:pPr marL="342900" lvl="0" indent="-342900" rtl="0">
                <a:spcBef>
                  <a:spcPts val="0"/>
                </a:spcBef>
                <a:spcAft>
                  <a:spcPts val="0"/>
                </a:spcAft>
                <a:buFont typeface="Arial" charset="0"/>
                <a:buChar char="•"/>
              </a:pPr>
              <a:endParaRPr lang="en-CA" sz="2400" dirty="0" smtClean="0"/>
            </a:p>
            <a:p>
              <a:pPr marL="342900" lvl="0" indent="-342900" rtl="0">
                <a:spcBef>
                  <a:spcPts val="0"/>
                </a:spcBef>
                <a:spcAft>
                  <a:spcPts val="0"/>
                </a:spcAft>
                <a:buFont typeface="Arial" charset="0"/>
                <a:buChar char="•"/>
              </a:pPr>
              <a:r>
                <a:rPr lang="en" sz="2400" dirty="0" smtClean="0"/>
                <a:t>The </a:t>
              </a:r>
              <a:r>
                <a:rPr lang="en" sz="2400" dirty="0"/>
                <a:t>resulting models had always </a:t>
              </a:r>
              <a:r>
                <a:rPr lang="en" sz="2400" b="1" dirty="0"/>
                <a:t>outperformed</a:t>
              </a:r>
              <a:r>
                <a:rPr lang="en" sz="2400" dirty="0"/>
                <a:t> models that have used either architectures alone.</a:t>
              </a:r>
              <a:endParaRPr sz="2400" dirty="0"/>
            </a:p>
          </p:txBody>
        </p:sp>
        <p:sp>
          <p:nvSpPr>
            <p:cNvPr id="35" name="Google Shape;235;p13"/>
            <p:cNvSpPr txBox="1"/>
            <p:nvPr/>
          </p:nvSpPr>
          <p:spPr>
            <a:xfrm>
              <a:off x="19437866" y="25186967"/>
              <a:ext cx="5400600" cy="83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CA" sz="1800" dirty="0" smtClean="0"/>
                <a:t>H</a:t>
              </a:r>
              <a:r>
                <a:rPr lang="en" sz="1800" dirty="0" err="1" smtClean="0"/>
                <a:t>ybrid</a:t>
              </a:r>
              <a:r>
                <a:rPr lang="en" sz="1800" dirty="0" smtClean="0"/>
                <a:t> </a:t>
              </a:r>
              <a:r>
                <a:rPr lang="en" sz="1800" dirty="0"/>
                <a:t>architecture with the nucleotides sequence and its reverse complement as an input</a:t>
              </a:r>
              <a:endParaRPr sz="1800" dirty="0"/>
            </a:p>
          </p:txBody>
        </p:sp>
      </p:gr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10576" y="52888"/>
            <a:ext cx="5444042" cy="1407303"/>
          </a:xfrm>
          <a:prstGeom prst="rect">
            <a:avLst/>
          </a:prstGeom>
        </p:spPr>
      </p:pic>
    </p:spTree>
    <p:extLst>
      <p:ext uri="{BB962C8B-B14F-4D97-AF65-F5344CB8AC3E}">
        <p14:creationId xmlns:p14="http://schemas.microsoft.com/office/powerpoint/2010/main" val="19285589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Multitask and Multimodal Learning</a:t>
            </a:r>
            <a:endParaRPr lang="en-US" dirty="0"/>
          </a:p>
        </p:txBody>
      </p:sp>
      <p:grpSp>
        <p:nvGrpSpPr>
          <p:cNvPr id="6" name="Google Shape;106;p13"/>
          <p:cNvGrpSpPr/>
          <p:nvPr/>
        </p:nvGrpSpPr>
        <p:grpSpPr>
          <a:xfrm>
            <a:off x="1241215" y="1473200"/>
            <a:ext cx="4058811" cy="3938750"/>
            <a:chOff x="13701499" y="13727705"/>
            <a:chExt cx="4047074" cy="4324071"/>
          </a:xfrm>
        </p:grpSpPr>
        <p:grpSp>
          <p:nvGrpSpPr>
            <p:cNvPr id="55" name="Google Shape;107;p13"/>
            <p:cNvGrpSpPr/>
            <p:nvPr/>
          </p:nvGrpSpPr>
          <p:grpSpPr>
            <a:xfrm>
              <a:off x="13762910" y="13727705"/>
              <a:ext cx="3985663" cy="3351462"/>
              <a:chOff x="4266400" y="8224869"/>
              <a:chExt cx="5054100" cy="5360624"/>
            </a:xfrm>
          </p:grpSpPr>
          <p:grpSp>
            <p:nvGrpSpPr>
              <p:cNvPr id="57" name="Google Shape;108;p13"/>
              <p:cNvGrpSpPr/>
              <p:nvPr/>
            </p:nvGrpSpPr>
            <p:grpSpPr>
              <a:xfrm>
                <a:off x="4266400" y="11234325"/>
                <a:ext cx="1625100" cy="376200"/>
                <a:chOff x="770725" y="3309450"/>
                <a:chExt cx="1625100" cy="376200"/>
              </a:xfrm>
            </p:grpSpPr>
            <p:sp>
              <p:nvSpPr>
                <p:cNvPr id="102" name="Google Shape;109;p13"/>
                <p:cNvSpPr/>
                <p:nvPr/>
              </p:nvSpPr>
              <p:spPr>
                <a:xfrm>
                  <a:off x="770725" y="3309450"/>
                  <a:ext cx="1625100" cy="376200"/>
                </a:xfrm>
                <a:prstGeom prst="roundRect">
                  <a:avLst>
                    <a:gd name="adj" fmla="val 16667"/>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10;p13"/>
                <p:cNvSpPr/>
                <p:nvPr/>
              </p:nvSpPr>
              <p:spPr>
                <a:xfrm>
                  <a:off x="8469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11;p13"/>
                <p:cNvSpPr/>
                <p:nvPr/>
              </p:nvSpPr>
              <p:spPr>
                <a:xfrm>
                  <a:off x="11517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12;p13"/>
                <p:cNvSpPr/>
                <p:nvPr/>
              </p:nvSpPr>
              <p:spPr>
                <a:xfrm>
                  <a:off x="14565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13;p13"/>
                <p:cNvSpPr/>
                <p:nvPr/>
              </p:nvSpPr>
              <p:spPr>
                <a:xfrm>
                  <a:off x="17613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14;p13"/>
                <p:cNvSpPr/>
                <p:nvPr/>
              </p:nvSpPr>
              <p:spPr>
                <a:xfrm>
                  <a:off x="20661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8" name="Google Shape;115;p13"/>
              <p:cNvPicPr preferRelativeResize="0"/>
              <p:nvPr/>
            </p:nvPicPr>
            <p:blipFill>
              <a:blip r:embed="rId3">
                <a:alphaModFix/>
              </a:blip>
              <a:stretch>
                <a:fillRect/>
              </a:stretch>
            </p:blipFill>
            <p:spPr>
              <a:xfrm>
                <a:off x="4266400" y="11977375"/>
                <a:ext cx="1625100" cy="585036"/>
              </a:xfrm>
              <a:prstGeom prst="rect">
                <a:avLst/>
              </a:prstGeom>
              <a:noFill/>
              <a:ln>
                <a:noFill/>
              </a:ln>
            </p:spPr>
          </p:pic>
          <p:grpSp>
            <p:nvGrpSpPr>
              <p:cNvPr id="59" name="Google Shape;116;p13"/>
              <p:cNvGrpSpPr/>
              <p:nvPr/>
            </p:nvGrpSpPr>
            <p:grpSpPr>
              <a:xfrm>
                <a:off x="5980900" y="11234325"/>
                <a:ext cx="1625100" cy="376200"/>
                <a:chOff x="770725" y="3309450"/>
                <a:chExt cx="1625100" cy="376200"/>
              </a:xfrm>
            </p:grpSpPr>
            <p:sp>
              <p:nvSpPr>
                <p:cNvPr id="96" name="Google Shape;117;p13"/>
                <p:cNvSpPr/>
                <p:nvPr/>
              </p:nvSpPr>
              <p:spPr>
                <a:xfrm>
                  <a:off x="770725" y="3309450"/>
                  <a:ext cx="1625100" cy="376200"/>
                </a:xfrm>
                <a:prstGeom prst="roundRect">
                  <a:avLst>
                    <a:gd name="adj" fmla="val 16667"/>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18;p13"/>
                <p:cNvSpPr/>
                <p:nvPr/>
              </p:nvSpPr>
              <p:spPr>
                <a:xfrm>
                  <a:off x="8469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19;p13"/>
                <p:cNvSpPr/>
                <p:nvPr/>
              </p:nvSpPr>
              <p:spPr>
                <a:xfrm>
                  <a:off x="11517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20;p13"/>
                <p:cNvSpPr/>
                <p:nvPr/>
              </p:nvSpPr>
              <p:spPr>
                <a:xfrm>
                  <a:off x="14565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21;p13"/>
                <p:cNvSpPr/>
                <p:nvPr/>
              </p:nvSpPr>
              <p:spPr>
                <a:xfrm>
                  <a:off x="17613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22;p13"/>
                <p:cNvSpPr/>
                <p:nvPr/>
              </p:nvSpPr>
              <p:spPr>
                <a:xfrm>
                  <a:off x="20661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123;p13"/>
              <p:cNvGrpSpPr/>
              <p:nvPr/>
            </p:nvGrpSpPr>
            <p:grpSpPr>
              <a:xfrm>
                <a:off x="7695400" y="11234325"/>
                <a:ext cx="1625100" cy="376200"/>
                <a:chOff x="770725" y="3309450"/>
                <a:chExt cx="1625100" cy="376200"/>
              </a:xfrm>
            </p:grpSpPr>
            <p:sp>
              <p:nvSpPr>
                <p:cNvPr id="90" name="Google Shape;124;p13"/>
                <p:cNvSpPr/>
                <p:nvPr/>
              </p:nvSpPr>
              <p:spPr>
                <a:xfrm>
                  <a:off x="770725" y="3309450"/>
                  <a:ext cx="1625100" cy="376200"/>
                </a:xfrm>
                <a:prstGeom prst="roundRect">
                  <a:avLst>
                    <a:gd name="adj" fmla="val 16667"/>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25;p13"/>
                <p:cNvSpPr/>
                <p:nvPr/>
              </p:nvSpPr>
              <p:spPr>
                <a:xfrm>
                  <a:off x="8469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26;p13"/>
                <p:cNvSpPr/>
                <p:nvPr/>
              </p:nvSpPr>
              <p:spPr>
                <a:xfrm>
                  <a:off x="11517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27;p13"/>
                <p:cNvSpPr/>
                <p:nvPr/>
              </p:nvSpPr>
              <p:spPr>
                <a:xfrm>
                  <a:off x="14565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28;p13"/>
                <p:cNvSpPr/>
                <p:nvPr/>
              </p:nvSpPr>
              <p:spPr>
                <a:xfrm>
                  <a:off x="17613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29;p13"/>
                <p:cNvSpPr/>
                <p:nvPr/>
              </p:nvSpPr>
              <p:spPr>
                <a:xfrm>
                  <a:off x="20661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130;p13"/>
              <p:cNvGrpSpPr/>
              <p:nvPr/>
            </p:nvGrpSpPr>
            <p:grpSpPr>
              <a:xfrm>
                <a:off x="5980900" y="10367475"/>
                <a:ext cx="1625100" cy="376200"/>
                <a:chOff x="770725" y="3309450"/>
                <a:chExt cx="1625100" cy="376200"/>
              </a:xfrm>
            </p:grpSpPr>
            <p:sp>
              <p:nvSpPr>
                <p:cNvPr id="84" name="Google Shape;131;p13"/>
                <p:cNvSpPr/>
                <p:nvPr/>
              </p:nvSpPr>
              <p:spPr>
                <a:xfrm>
                  <a:off x="770725" y="3309450"/>
                  <a:ext cx="1625100" cy="376200"/>
                </a:xfrm>
                <a:prstGeom prst="roundRect">
                  <a:avLst>
                    <a:gd name="adj" fmla="val 16667"/>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32;p13"/>
                <p:cNvSpPr/>
                <p:nvPr/>
              </p:nvSpPr>
              <p:spPr>
                <a:xfrm>
                  <a:off x="8469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33;p13"/>
                <p:cNvSpPr/>
                <p:nvPr/>
              </p:nvSpPr>
              <p:spPr>
                <a:xfrm>
                  <a:off x="11517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34;p13"/>
                <p:cNvSpPr/>
                <p:nvPr/>
              </p:nvSpPr>
              <p:spPr>
                <a:xfrm>
                  <a:off x="14565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35;p13"/>
                <p:cNvSpPr/>
                <p:nvPr/>
              </p:nvSpPr>
              <p:spPr>
                <a:xfrm>
                  <a:off x="17613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36;p13"/>
                <p:cNvSpPr/>
                <p:nvPr/>
              </p:nvSpPr>
              <p:spPr>
                <a:xfrm>
                  <a:off x="20661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137;p13"/>
              <p:cNvGrpSpPr/>
              <p:nvPr/>
            </p:nvGrpSpPr>
            <p:grpSpPr>
              <a:xfrm>
                <a:off x="5980900" y="9557850"/>
                <a:ext cx="1625100" cy="376200"/>
                <a:chOff x="770725" y="3309450"/>
                <a:chExt cx="1625100" cy="376200"/>
              </a:xfrm>
            </p:grpSpPr>
            <p:sp>
              <p:nvSpPr>
                <p:cNvPr id="78" name="Google Shape;138;p13"/>
                <p:cNvSpPr/>
                <p:nvPr/>
              </p:nvSpPr>
              <p:spPr>
                <a:xfrm>
                  <a:off x="770725" y="3309450"/>
                  <a:ext cx="1625100" cy="376200"/>
                </a:xfrm>
                <a:prstGeom prst="roundRect">
                  <a:avLst>
                    <a:gd name="adj" fmla="val 16667"/>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39;p13"/>
                <p:cNvSpPr/>
                <p:nvPr/>
              </p:nvSpPr>
              <p:spPr>
                <a:xfrm>
                  <a:off x="8469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40;p13"/>
                <p:cNvSpPr/>
                <p:nvPr/>
              </p:nvSpPr>
              <p:spPr>
                <a:xfrm>
                  <a:off x="11517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1;p13"/>
                <p:cNvSpPr/>
                <p:nvPr/>
              </p:nvSpPr>
              <p:spPr>
                <a:xfrm>
                  <a:off x="14565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2;p13"/>
                <p:cNvSpPr/>
                <p:nvPr/>
              </p:nvSpPr>
              <p:spPr>
                <a:xfrm>
                  <a:off x="17613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3;p13"/>
                <p:cNvSpPr/>
                <p:nvPr/>
              </p:nvSpPr>
              <p:spPr>
                <a:xfrm>
                  <a:off x="20661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144;p13"/>
              <p:cNvSpPr/>
              <p:nvPr/>
            </p:nvSpPr>
            <p:spPr>
              <a:xfrm>
                <a:off x="6667450" y="89388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 name="Google Shape;145;p13"/>
              <p:cNvCxnSpPr/>
              <p:nvPr/>
            </p:nvCxnSpPr>
            <p:spPr>
              <a:xfrm rot="10800000" flipH="1">
                <a:off x="5078950" y="10743525"/>
                <a:ext cx="1714500" cy="490800"/>
              </a:xfrm>
              <a:prstGeom prst="straightConnector1">
                <a:avLst/>
              </a:prstGeom>
              <a:noFill/>
              <a:ln w="9525" cap="flat" cmpd="sng">
                <a:solidFill>
                  <a:srgbClr val="000000"/>
                </a:solidFill>
                <a:prstDash val="solid"/>
                <a:round/>
                <a:headEnd type="none" w="med" len="med"/>
                <a:tailEnd type="triangle" w="med" len="med"/>
              </a:ln>
            </p:spPr>
          </p:cxnSp>
          <p:cxnSp>
            <p:nvCxnSpPr>
              <p:cNvPr id="65" name="Google Shape;146;p13"/>
              <p:cNvCxnSpPr/>
              <p:nvPr/>
            </p:nvCxnSpPr>
            <p:spPr>
              <a:xfrm rot="10800000" flipH="1">
                <a:off x="6792700" y="10743375"/>
                <a:ext cx="900" cy="557700"/>
              </a:xfrm>
              <a:prstGeom prst="straightConnector1">
                <a:avLst/>
              </a:prstGeom>
              <a:noFill/>
              <a:ln w="9525" cap="flat" cmpd="sng">
                <a:solidFill>
                  <a:srgbClr val="000000"/>
                </a:solidFill>
                <a:prstDash val="solid"/>
                <a:round/>
                <a:headEnd type="none" w="med" len="med"/>
                <a:tailEnd type="triangle" w="med" len="med"/>
              </a:ln>
            </p:spPr>
          </p:cxnSp>
          <p:cxnSp>
            <p:nvCxnSpPr>
              <p:cNvPr id="66" name="Google Shape;147;p13"/>
              <p:cNvCxnSpPr/>
              <p:nvPr/>
            </p:nvCxnSpPr>
            <p:spPr>
              <a:xfrm rot="10800000">
                <a:off x="6793450" y="10743675"/>
                <a:ext cx="1895700" cy="490800"/>
              </a:xfrm>
              <a:prstGeom prst="straightConnector1">
                <a:avLst/>
              </a:prstGeom>
              <a:noFill/>
              <a:ln w="9525" cap="flat" cmpd="sng">
                <a:solidFill>
                  <a:srgbClr val="000000"/>
                </a:solidFill>
                <a:prstDash val="solid"/>
                <a:round/>
                <a:headEnd type="none" w="med" len="med"/>
                <a:tailEnd type="triangle" w="med" len="med"/>
              </a:ln>
            </p:spPr>
          </p:cxnSp>
          <p:cxnSp>
            <p:nvCxnSpPr>
              <p:cNvPr id="67" name="Google Shape;148;p13"/>
              <p:cNvCxnSpPr/>
              <p:nvPr/>
            </p:nvCxnSpPr>
            <p:spPr>
              <a:xfrm rot="10800000">
                <a:off x="6793450" y="9933975"/>
                <a:ext cx="0" cy="433500"/>
              </a:xfrm>
              <a:prstGeom prst="straightConnector1">
                <a:avLst/>
              </a:prstGeom>
              <a:noFill/>
              <a:ln w="9525" cap="flat" cmpd="sng">
                <a:solidFill>
                  <a:srgbClr val="000000"/>
                </a:solidFill>
                <a:prstDash val="solid"/>
                <a:round/>
                <a:headEnd type="none" w="med" len="med"/>
                <a:tailEnd type="triangle" w="med" len="med"/>
              </a:ln>
            </p:spPr>
          </p:cxnSp>
          <p:cxnSp>
            <p:nvCxnSpPr>
              <p:cNvPr id="68" name="Google Shape;149;p13"/>
              <p:cNvCxnSpPr/>
              <p:nvPr/>
            </p:nvCxnSpPr>
            <p:spPr>
              <a:xfrm rot="10800000">
                <a:off x="6793150" y="9181050"/>
                <a:ext cx="300" cy="376800"/>
              </a:xfrm>
              <a:prstGeom prst="straightConnector1">
                <a:avLst/>
              </a:prstGeom>
              <a:noFill/>
              <a:ln w="9525" cap="flat" cmpd="sng">
                <a:solidFill>
                  <a:srgbClr val="000000"/>
                </a:solidFill>
                <a:prstDash val="solid"/>
                <a:round/>
                <a:headEnd type="none" w="med" len="med"/>
                <a:tailEnd type="triangle" w="med" len="med"/>
              </a:ln>
            </p:spPr>
          </p:cxnSp>
          <p:sp>
            <p:nvSpPr>
              <p:cNvPr id="69" name="Google Shape;150;p13"/>
              <p:cNvSpPr txBox="1"/>
              <p:nvPr/>
            </p:nvSpPr>
            <p:spPr>
              <a:xfrm>
                <a:off x="6206803" y="8224869"/>
                <a:ext cx="1399200" cy="43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Output</a:t>
                </a:r>
                <a:endParaRPr/>
              </a:p>
            </p:txBody>
          </p:sp>
          <p:cxnSp>
            <p:nvCxnSpPr>
              <p:cNvPr id="70" name="Google Shape;151;p13"/>
              <p:cNvCxnSpPr/>
              <p:nvPr/>
            </p:nvCxnSpPr>
            <p:spPr>
              <a:xfrm rot="10800000">
                <a:off x="5078950" y="11610775"/>
                <a:ext cx="0" cy="366600"/>
              </a:xfrm>
              <a:prstGeom prst="straightConnector1">
                <a:avLst/>
              </a:prstGeom>
              <a:noFill/>
              <a:ln w="9525" cap="flat" cmpd="sng">
                <a:solidFill>
                  <a:srgbClr val="000000"/>
                </a:solidFill>
                <a:prstDash val="solid"/>
                <a:round/>
                <a:headEnd type="none" w="med" len="med"/>
                <a:tailEnd type="triangle" w="med" len="med"/>
              </a:ln>
            </p:spPr>
          </p:cxnSp>
          <p:pic>
            <p:nvPicPr>
              <p:cNvPr id="71" name="Google Shape;152;p13"/>
              <p:cNvPicPr preferRelativeResize="0"/>
              <p:nvPr/>
            </p:nvPicPr>
            <p:blipFill>
              <a:blip r:embed="rId4">
                <a:alphaModFix/>
              </a:blip>
              <a:stretch>
                <a:fillRect/>
              </a:stretch>
            </p:blipFill>
            <p:spPr>
              <a:xfrm>
                <a:off x="5980900" y="12028200"/>
                <a:ext cx="1625100" cy="585025"/>
              </a:xfrm>
              <a:prstGeom prst="rect">
                <a:avLst/>
              </a:prstGeom>
              <a:noFill/>
              <a:ln>
                <a:noFill/>
              </a:ln>
            </p:spPr>
          </p:pic>
          <p:cxnSp>
            <p:nvCxnSpPr>
              <p:cNvPr id="72" name="Google Shape;153;p13"/>
              <p:cNvCxnSpPr/>
              <p:nvPr/>
            </p:nvCxnSpPr>
            <p:spPr>
              <a:xfrm rot="10800000">
                <a:off x="6793450" y="11610300"/>
                <a:ext cx="0" cy="417900"/>
              </a:xfrm>
              <a:prstGeom prst="straightConnector1">
                <a:avLst/>
              </a:prstGeom>
              <a:noFill/>
              <a:ln w="9525" cap="flat" cmpd="sng">
                <a:solidFill>
                  <a:srgbClr val="000000"/>
                </a:solidFill>
                <a:prstDash val="solid"/>
                <a:round/>
                <a:headEnd type="none" w="med" len="med"/>
                <a:tailEnd type="triangle" w="med" len="med"/>
              </a:ln>
            </p:spPr>
          </p:cxnSp>
          <p:pic>
            <p:nvPicPr>
              <p:cNvPr id="73" name="Google Shape;154;p13"/>
              <p:cNvPicPr preferRelativeResize="0"/>
              <p:nvPr/>
            </p:nvPicPr>
            <p:blipFill>
              <a:blip r:embed="rId5">
                <a:alphaModFix/>
              </a:blip>
              <a:stretch>
                <a:fillRect/>
              </a:stretch>
            </p:blipFill>
            <p:spPr>
              <a:xfrm>
                <a:off x="7695400" y="11977375"/>
                <a:ext cx="1625100" cy="585025"/>
              </a:xfrm>
              <a:prstGeom prst="rect">
                <a:avLst/>
              </a:prstGeom>
              <a:noFill/>
              <a:ln>
                <a:noFill/>
              </a:ln>
            </p:spPr>
          </p:pic>
          <p:cxnSp>
            <p:nvCxnSpPr>
              <p:cNvPr id="74" name="Google Shape;155;p13"/>
              <p:cNvCxnSpPr/>
              <p:nvPr/>
            </p:nvCxnSpPr>
            <p:spPr>
              <a:xfrm rot="10800000">
                <a:off x="8507950" y="11610775"/>
                <a:ext cx="0" cy="366600"/>
              </a:xfrm>
              <a:prstGeom prst="straightConnector1">
                <a:avLst/>
              </a:prstGeom>
              <a:noFill/>
              <a:ln w="9525" cap="flat" cmpd="sng">
                <a:solidFill>
                  <a:srgbClr val="000000"/>
                </a:solidFill>
                <a:prstDash val="solid"/>
                <a:round/>
                <a:headEnd type="none" w="med" len="med"/>
                <a:tailEnd type="triangle" w="med" len="med"/>
              </a:ln>
            </p:spPr>
          </p:cxnSp>
          <p:sp>
            <p:nvSpPr>
              <p:cNvPr id="75" name="Google Shape;156;p13"/>
              <p:cNvSpPr txBox="1"/>
              <p:nvPr/>
            </p:nvSpPr>
            <p:spPr>
              <a:xfrm>
                <a:off x="4342598" y="12641693"/>
                <a:ext cx="1471200" cy="94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t>Input 1</a:t>
                </a:r>
                <a:br>
                  <a:rPr lang="en" sz="1600"/>
                </a:br>
                <a:r>
                  <a:rPr lang="en" sz="1600"/>
                  <a:t>(image-like)</a:t>
                </a:r>
                <a:endParaRPr sz="1600" dirty="0"/>
              </a:p>
            </p:txBody>
          </p:sp>
          <p:sp>
            <p:nvSpPr>
              <p:cNvPr id="76" name="Google Shape;157;p13"/>
              <p:cNvSpPr txBox="1"/>
              <p:nvPr/>
            </p:nvSpPr>
            <p:spPr>
              <a:xfrm>
                <a:off x="6057093" y="12641693"/>
                <a:ext cx="1471200" cy="94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t>Input 2</a:t>
                </a:r>
                <a:endParaRPr sz="1600" dirty="0"/>
              </a:p>
              <a:p>
                <a:pPr marL="0" lvl="0" indent="0" algn="ctr" rtl="0">
                  <a:spcBef>
                    <a:spcPts val="0"/>
                  </a:spcBef>
                  <a:spcAft>
                    <a:spcPts val="0"/>
                  </a:spcAft>
                  <a:buNone/>
                </a:pPr>
                <a:r>
                  <a:rPr lang="en" sz="1600" dirty="0"/>
                  <a:t>(Numeric series)</a:t>
                </a:r>
                <a:endParaRPr sz="1600" dirty="0"/>
              </a:p>
            </p:txBody>
          </p:sp>
          <p:sp>
            <p:nvSpPr>
              <p:cNvPr id="77" name="Google Shape;158;p13"/>
              <p:cNvSpPr txBox="1"/>
              <p:nvPr/>
            </p:nvSpPr>
            <p:spPr>
              <a:xfrm>
                <a:off x="7853799" y="12611734"/>
                <a:ext cx="1306800" cy="94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t>Input 3</a:t>
                </a:r>
                <a:endParaRPr sz="1600" dirty="0"/>
              </a:p>
              <a:p>
                <a:pPr marL="0" lvl="0" indent="0" algn="ctr" rtl="0">
                  <a:spcBef>
                    <a:spcPts val="0"/>
                  </a:spcBef>
                  <a:spcAft>
                    <a:spcPts val="0"/>
                  </a:spcAft>
                  <a:buNone/>
                </a:pPr>
                <a:r>
                  <a:rPr lang="en" sz="1600" dirty="0"/>
                  <a:t>(Tabular)</a:t>
                </a:r>
                <a:endParaRPr sz="1600" dirty="0"/>
              </a:p>
            </p:txBody>
          </p:sp>
        </p:grpSp>
        <p:sp>
          <p:nvSpPr>
            <p:cNvPr id="56" name="Google Shape;159;p13"/>
            <p:cNvSpPr txBox="1"/>
            <p:nvPr/>
          </p:nvSpPr>
          <p:spPr>
            <a:xfrm>
              <a:off x="13701499" y="17437976"/>
              <a:ext cx="3985800" cy="61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Multimodal learning can learn a shared representation between </a:t>
              </a:r>
              <a:r>
                <a:rPr lang="en" sz="1800" dirty="0" smtClean="0"/>
                <a:t>modalities</a:t>
              </a:r>
              <a:r>
                <a:rPr lang="en-CA" sz="1800" dirty="0" smtClean="0"/>
                <a:t>.</a:t>
              </a:r>
              <a:endParaRPr sz="1800" dirty="0"/>
            </a:p>
          </p:txBody>
        </p:sp>
      </p:grpSp>
      <p:sp>
        <p:nvSpPr>
          <p:cNvPr id="110" name="Rectangle 109"/>
          <p:cNvSpPr/>
          <p:nvPr/>
        </p:nvSpPr>
        <p:spPr>
          <a:xfrm>
            <a:off x="838200" y="6022885"/>
            <a:ext cx="4775200" cy="646331"/>
          </a:xfrm>
          <a:prstGeom prst="rect">
            <a:avLst/>
          </a:prstGeom>
        </p:spPr>
        <p:txBody>
          <a:bodyPr wrap="square">
            <a:spAutoFit/>
          </a:bodyPr>
          <a:lstStyle/>
          <a:p>
            <a:pPr algn="ctr"/>
            <a:r>
              <a:rPr lang="en-CA" b="1"/>
              <a:t>S</a:t>
            </a:r>
            <a:r>
              <a:rPr lang="en" b="1" dirty="0" err="1" smtClean="0"/>
              <a:t>hown</a:t>
            </a:r>
            <a:r>
              <a:rPr lang="en" b="1" dirty="0" smtClean="0"/>
              <a:t> in non-biological problems to increase a neural network’s performance</a:t>
            </a:r>
            <a:endParaRPr lang="en-US" b="1" dirty="0"/>
          </a:p>
        </p:txBody>
      </p:sp>
    </p:spTree>
    <p:extLst>
      <p:ext uri="{BB962C8B-B14F-4D97-AF65-F5344CB8AC3E}">
        <p14:creationId xmlns:p14="http://schemas.microsoft.com/office/powerpoint/2010/main" val="19302736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Multitask and Multimodal Learning</a:t>
            </a:r>
            <a:endParaRPr lang="en-US" dirty="0"/>
          </a:p>
        </p:txBody>
      </p:sp>
      <p:grpSp>
        <p:nvGrpSpPr>
          <p:cNvPr id="6" name="Google Shape;106;p13"/>
          <p:cNvGrpSpPr/>
          <p:nvPr/>
        </p:nvGrpSpPr>
        <p:grpSpPr>
          <a:xfrm>
            <a:off x="1241215" y="1473200"/>
            <a:ext cx="4058811" cy="3938750"/>
            <a:chOff x="13701499" y="13727705"/>
            <a:chExt cx="4047074" cy="4324071"/>
          </a:xfrm>
        </p:grpSpPr>
        <p:grpSp>
          <p:nvGrpSpPr>
            <p:cNvPr id="55" name="Google Shape;107;p13"/>
            <p:cNvGrpSpPr/>
            <p:nvPr/>
          </p:nvGrpSpPr>
          <p:grpSpPr>
            <a:xfrm>
              <a:off x="13762910" y="13727705"/>
              <a:ext cx="3985663" cy="3351462"/>
              <a:chOff x="4266400" y="8224869"/>
              <a:chExt cx="5054100" cy="5360624"/>
            </a:xfrm>
          </p:grpSpPr>
          <p:grpSp>
            <p:nvGrpSpPr>
              <p:cNvPr id="57" name="Google Shape;108;p13"/>
              <p:cNvGrpSpPr/>
              <p:nvPr/>
            </p:nvGrpSpPr>
            <p:grpSpPr>
              <a:xfrm>
                <a:off x="4266400" y="11234325"/>
                <a:ext cx="1625100" cy="376200"/>
                <a:chOff x="770725" y="3309450"/>
                <a:chExt cx="1625100" cy="376200"/>
              </a:xfrm>
            </p:grpSpPr>
            <p:sp>
              <p:nvSpPr>
                <p:cNvPr id="102" name="Google Shape;109;p13"/>
                <p:cNvSpPr/>
                <p:nvPr/>
              </p:nvSpPr>
              <p:spPr>
                <a:xfrm>
                  <a:off x="770725" y="3309450"/>
                  <a:ext cx="1625100" cy="376200"/>
                </a:xfrm>
                <a:prstGeom prst="roundRect">
                  <a:avLst>
                    <a:gd name="adj" fmla="val 16667"/>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10;p13"/>
                <p:cNvSpPr/>
                <p:nvPr/>
              </p:nvSpPr>
              <p:spPr>
                <a:xfrm>
                  <a:off x="8469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11;p13"/>
                <p:cNvSpPr/>
                <p:nvPr/>
              </p:nvSpPr>
              <p:spPr>
                <a:xfrm>
                  <a:off x="11517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12;p13"/>
                <p:cNvSpPr/>
                <p:nvPr/>
              </p:nvSpPr>
              <p:spPr>
                <a:xfrm>
                  <a:off x="14565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13;p13"/>
                <p:cNvSpPr/>
                <p:nvPr/>
              </p:nvSpPr>
              <p:spPr>
                <a:xfrm>
                  <a:off x="17613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14;p13"/>
                <p:cNvSpPr/>
                <p:nvPr/>
              </p:nvSpPr>
              <p:spPr>
                <a:xfrm>
                  <a:off x="20661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8" name="Google Shape;115;p13"/>
              <p:cNvPicPr preferRelativeResize="0"/>
              <p:nvPr/>
            </p:nvPicPr>
            <p:blipFill>
              <a:blip r:embed="rId3">
                <a:alphaModFix/>
              </a:blip>
              <a:stretch>
                <a:fillRect/>
              </a:stretch>
            </p:blipFill>
            <p:spPr>
              <a:xfrm>
                <a:off x="4266400" y="11977375"/>
                <a:ext cx="1625100" cy="585036"/>
              </a:xfrm>
              <a:prstGeom prst="rect">
                <a:avLst/>
              </a:prstGeom>
              <a:noFill/>
              <a:ln>
                <a:noFill/>
              </a:ln>
            </p:spPr>
          </p:pic>
          <p:grpSp>
            <p:nvGrpSpPr>
              <p:cNvPr id="59" name="Google Shape;116;p13"/>
              <p:cNvGrpSpPr/>
              <p:nvPr/>
            </p:nvGrpSpPr>
            <p:grpSpPr>
              <a:xfrm>
                <a:off x="5980900" y="11234325"/>
                <a:ext cx="1625100" cy="376200"/>
                <a:chOff x="770725" y="3309450"/>
                <a:chExt cx="1625100" cy="376200"/>
              </a:xfrm>
            </p:grpSpPr>
            <p:sp>
              <p:nvSpPr>
                <p:cNvPr id="96" name="Google Shape;117;p13"/>
                <p:cNvSpPr/>
                <p:nvPr/>
              </p:nvSpPr>
              <p:spPr>
                <a:xfrm>
                  <a:off x="770725" y="3309450"/>
                  <a:ext cx="1625100" cy="376200"/>
                </a:xfrm>
                <a:prstGeom prst="roundRect">
                  <a:avLst>
                    <a:gd name="adj" fmla="val 16667"/>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18;p13"/>
                <p:cNvSpPr/>
                <p:nvPr/>
              </p:nvSpPr>
              <p:spPr>
                <a:xfrm>
                  <a:off x="8469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19;p13"/>
                <p:cNvSpPr/>
                <p:nvPr/>
              </p:nvSpPr>
              <p:spPr>
                <a:xfrm>
                  <a:off x="11517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20;p13"/>
                <p:cNvSpPr/>
                <p:nvPr/>
              </p:nvSpPr>
              <p:spPr>
                <a:xfrm>
                  <a:off x="14565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21;p13"/>
                <p:cNvSpPr/>
                <p:nvPr/>
              </p:nvSpPr>
              <p:spPr>
                <a:xfrm>
                  <a:off x="17613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22;p13"/>
                <p:cNvSpPr/>
                <p:nvPr/>
              </p:nvSpPr>
              <p:spPr>
                <a:xfrm>
                  <a:off x="20661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123;p13"/>
              <p:cNvGrpSpPr/>
              <p:nvPr/>
            </p:nvGrpSpPr>
            <p:grpSpPr>
              <a:xfrm>
                <a:off x="7695400" y="11234325"/>
                <a:ext cx="1625100" cy="376200"/>
                <a:chOff x="770725" y="3309450"/>
                <a:chExt cx="1625100" cy="376200"/>
              </a:xfrm>
            </p:grpSpPr>
            <p:sp>
              <p:nvSpPr>
                <p:cNvPr id="90" name="Google Shape;124;p13"/>
                <p:cNvSpPr/>
                <p:nvPr/>
              </p:nvSpPr>
              <p:spPr>
                <a:xfrm>
                  <a:off x="770725" y="3309450"/>
                  <a:ext cx="1625100" cy="376200"/>
                </a:xfrm>
                <a:prstGeom prst="roundRect">
                  <a:avLst>
                    <a:gd name="adj" fmla="val 16667"/>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25;p13"/>
                <p:cNvSpPr/>
                <p:nvPr/>
              </p:nvSpPr>
              <p:spPr>
                <a:xfrm>
                  <a:off x="8469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26;p13"/>
                <p:cNvSpPr/>
                <p:nvPr/>
              </p:nvSpPr>
              <p:spPr>
                <a:xfrm>
                  <a:off x="11517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27;p13"/>
                <p:cNvSpPr/>
                <p:nvPr/>
              </p:nvSpPr>
              <p:spPr>
                <a:xfrm>
                  <a:off x="14565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28;p13"/>
                <p:cNvSpPr/>
                <p:nvPr/>
              </p:nvSpPr>
              <p:spPr>
                <a:xfrm>
                  <a:off x="17613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29;p13"/>
                <p:cNvSpPr/>
                <p:nvPr/>
              </p:nvSpPr>
              <p:spPr>
                <a:xfrm>
                  <a:off x="20661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130;p13"/>
              <p:cNvGrpSpPr/>
              <p:nvPr/>
            </p:nvGrpSpPr>
            <p:grpSpPr>
              <a:xfrm>
                <a:off x="5980900" y="10367475"/>
                <a:ext cx="1625100" cy="376200"/>
                <a:chOff x="770725" y="3309450"/>
                <a:chExt cx="1625100" cy="376200"/>
              </a:xfrm>
            </p:grpSpPr>
            <p:sp>
              <p:nvSpPr>
                <p:cNvPr id="84" name="Google Shape;131;p13"/>
                <p:cNvSpPr/>
                <p:nvPr/>
              </p:nvSpPr>
              <p:spPr>
                <a:xfrm>
                  <a:off x="770725" y="3309450"/>
                  <a:ext cx="1625100" cy="376200"/>
                </a:xfrm>
                <a:prstGeom prst="roundRect">
                  <a:avLst>
                    <a:gd name="adj" fmla="val 16667"/>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32;p13"/>
                <p:cNvSpPr/>
                <p:nvPr/>
              </p:nvSpPr>
              <p:spPr>
                <a:xfrm>
                  <a:off x="8469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33;p13"/>
                <p:cNvSpPr/>
                <p:nvPr/>
              </p:nvSpPr>
              <p:spPr>
                <a:xfrm>
                  <a:off x="11517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34;p13"/>
                <p:cNvSpPr/>
                <p:nvPr/>
              </p:nvSpPr>
              <p:spPr>
                <a:xfrm>
                  <a:off x="14565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35;p13"/>
                <p:cNvSpPr/>
                <p:nvPr/>
              </p:nvSpPr>
              <p:spPr>
                <a:xfrm>
                  <a:off x="17613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36;p13"/>
                <p:cNvSpPr/>
                <p:nvPr/>
              </p:nvSpPr>
              <p:spPr>
                <a:xfrm>
                  <a:off x="20661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137;p13"/>
              <p:cNvGrpSpPr/>
              <p:nvPr/>
            </p:nvGrpSpPr>
            <p:grpSpPr>
              <a:xfrm>
                <a:off x="5980900" y="9557850"/>
                <a:ext cx="1625100" cy="376200"/>
                <a:chOff x="770725" y="3309450"/>
                <a:chExt cx="1625100" cy="376200"/>
              </a:xfrm>
            </p:grpSpPr>
            <p:sp>
              <p:nvSpPr>
                <p:cNvPr id="78" name="Google Shape;138;p13"/>
                <p:cNvSpPr/>
                <p:nvPr/>
              </p:nvSpPr>
              <p:spPr>
                <a:xfrm>
                  <a:off x="770725" y="3309450"/>
                  <a:ext cx="1625100" cy="376200"/>
                </a:xfrm>
                <a:prstGeom prst="roundRect">
                  <a:avLst>
                    <a:gd name="adj" fmla="val 16667"/>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39;p13"/>
                <p:cNvSpPr/>
                <p:nvPr/>
              </p:nvSpPr>
              <p:spPr>
                <a:xfrm>
                  <a:off x="8469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40;p13"/>
                <p:cNvSpPr/>
                <p:nvPr/>
              </p:nvSpPr>
              <p:spPr>
                <a:xfrm>
                  <a:off x="11517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1;p13"/>
                <p:cNvSpPr/>
                <p:nvPr/>
              </p:nvSpPr>
              <p:spPr>
                <a:xfrm>
                  <a:off x="14565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2;p13"/>
                <p:cNvSpPr/>
                <p:nvPr/>
              </p:nvSpPr>
              <p:spPr>
                <a:xfrm>
                  <a:off x="17613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3;p13"/>
                <p:cNvSpPr/>
                <p:nvPr/>
              </p:nvSpPr>
              <p:spPr>
                <a:xfrm>
                  <a:off x="2066125" y="33762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144;p13"/>
              <p:cNvSpPr/>
              <p:nvPr/>
            </p:nvSpPr>
            <p:spPr>
              <a:xfrm>
                <a:off x="6667450" y="8938800"/>
                <a:ext cx="252000" cy="242700"/>
              </a:xfrm>
              <a:prstGeom prst="ellipse">
                <a:avLst/>
              </a:prstGeom>
              <a:solidFill>
                <a:srgbClr val="B7B7B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 name="Google Shape;145;p13"/>
              <p:cNvCxnSpPr/>
              <p:nvPr/>
            </p:nvCxnSpPr>
            <p:spPr>
              <a:xfrm rot="10800000" flipH="1">
                <a:off x="5078950" y="10743525"/>
                <a:ext cx="1714500" cy="490800"/>
              </a:xfrm>
              <a:prstGeom prst="straightConnector1">
                <a:avLst/>
              </a:prstGeom>
              <a:noFill/>
              <a:ln w="9525" cap="flat" cmpd="sng">
                <a:solidFill>
                  <a:srgbClr val="000000"/>
                </a:solidFill>
                <a:prstDash val="solid"/>
                <a:round/>
                <a:headEnd type="none" w="med" len="med"/>
                <a:tailEnd type="triangle" w="med" len="med"/>
              </a:ln>
            </p:spPr>
          </p:cxnSp>
          <p:cxnSp>
            <p:nvCxnSpPr>
              <p:cNvPr id="65" name="Google Shape;146;p13"/>
              <p:cNvCxnSpPr/>
              <p:nvPr/>
            </p:nvCxnSpPr>
            <p:spPr>
              <a:xfrm rot="10800000" flipH="1">
                <a:off x="6792700" y="10743375"/>
                <a:ext cx="900" cy="557700"/>
              </a:xfrm>
              <a:prstGeom prst="straightConnector1">
                <a:avLst/>
              </a:prstGeom>
              <a:noFill/>
              <a:ln w="9525" cap="flat" cmpd="sng">
                <a:solidFill>
                  <a:srgbClr val="000000"/>
                </a:solidFill>
                <a:prstDash val="solid"/>
                <a:round/>
                <a:headEnd type="none" w="med" len="med"/>
                <a:tailEnd type="triangle" w="med" len="med"/>
              </a:ln>
            </p:spPr>
          </p:cxnSp>
          <p:cxnSp>
            <p:nvCxnSpPr>
              <p:cNvPr id="66" name="Google Shape;147;p13"/>
              <p:cNvCxnSpPr/>
              <p:nvPr/>
            </p:nvCxnSpPr>
            <p:spPr>
              <a:xfrm rot="10800000">
                <a:off x="6793450" y="10743675"/>
                <a:ext cx="1895700" cy="490800"/>
              </a:xfrm>
              <a:prstGeom prst="straightConnector1">
                <a:avLst/>
              </a:prstGeom>
              <a:noFill/>
              <a:ln w="9525" cap="flat" cmpd="sng">
                <a:solidFill>
                  <a:srgbClr val="000000"/>
                </a:solidFill>
                <a:prstDash val="solid"/>
                <a:round/>
                <a:headEnd type="none" w="med" len="med"/>
                <a:tailEnd type="triangle" w="med" len="med"/>
              </a:ln>
            </p:spPr>
          </p:cxnSp>
          <p:cxnSp>
            <p:nvCxnSpPr>
              <p:cNvPr id="67" name="Google Shape;148;p13"/>
              <p:cNvCxnSpPr/>
              <p:nvPr/>
            </p:nvCxnSpPr>
            <p:spPr>
              <a:xfrm rot="10800000">
                <a:off x="6793450" y="9933975"/>
                <a:ext cx="0" cy="433500"/>
              </a:xfrm>
              <a:prstGeom prst="straightConnector1">
                <a:avLst/>
              </a:prstGeom>
              <a:noFill/>
              <a:ln w="9525" cap="flat" cmpd="sng">
                <a:solidFill>
                  <a:srgbClr val="000000"/>
                </a:solidFill>
                <a:prstDash val="solid"/>
                <a:round/>
                <a:headEnd type="none" w="med" len="med"/>
                <a:tailEnd type="triangle" w="med" len="med"/>
              </a:ln>
            </p:spPr>
          </p:cxnSp>
          <p:cxnSp>
            <p:nvCxnSpPr>
              <p:cNvPr id="68" name="Google Shape;149;p13"/>
              <p:cNvCxnSpPr/>
              <p:nvPr/>
            </p:nvCxnSpPr>
            <p:spPr>
              <a:xfrm rot="10800000">
                <a:off x="6793150" y="9181050"/>
                <a:ext cx="300" cy="376800"/>
              </a:xfrm>
              <a:prstGeom prst="straightConnector1">
                <a:avLst/>
              </a:prstGeom>
              <a:noFill/>
              <a:ln w="9525" cap="flat" cmpd="sng">
                <a:solidFill>
                  <a:srgbClr val="000000"/>
                </a:solidFill>
                <a:prstDash val="solid"/>
                <a:round/>
                <a:headEnd type="none" w="med" len="med"/>
                <a:tailEnd type="triangle" w="med" len="med"/>
              </a:ln>
            </p:spPr>
          </p:cxnSp>
          <p:sp>
            <p:nvSpPr>
              <p:cNvPr id="69" name="Google Shape;150;p13"/>
              <p:cNvSpPr txBox="1"/>
              <p:nvPr/>
            </p:nvSpPr>
            <p:spPr>
              <a:xfrm>
                <a:off x="6206803" y="8224869"/>
                <a:ext cx="1399200" cy="43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Output</a:t>
                </a:r>
                <a:endParaRPr/>
              </a:p>
            </p:txBody>
          </p:sp>
          <p:cxnSp>
            <p:nvCxnSpPr>
              <p:cNvPr id="70" name="Google Shape;151;p13"/>
              <p:cNvCxnSpPr/>
              <p:nvPr/>
            </p:nvCxnSpPr>
            <p:spPr>
              <a:xfrm rot="10800000">
                <a:off x="5078950" y="11610775"/>
                <a:ext cx="0" cy="366600"/>
              </a:xfrm>
              <a:prstGeom prst="straightConnector1">
                <a:avLst/>
              </a:prstGeom>
              <a:noFill/>
              <a:ln w="9525" cap="flat" cmpd="sng">
                <a:solidFill>
                  <a:srgbClr val="000000"/>
                </a:solidFill>
                <a:prstDash val="solid"/>
                <a:round/>
                <a:headEnd type="none" w="med" len="med"/>
                <a:tailEnd type="triangle" w="med" len="med"/>
              </a:ln>
            </p:spPr>
          </p:cxnSp>
          <p:pic>
            <p:nvPicPr>
              <p:cNvPr id="71" name="Google Shape;152;p13"/>
              <p:cNvPicPr preferRelativeResize="0"/>
              <p:nvPr/>
            </p:nvPicPr>
            <p:blipFill>
              <a:blip r:embed="rId4">
                <a:alphaModFix/>
              </a:blip>
              <a:stretch>
                <a:fillRect/>
              </a:stretch>
            </p:blipFill>
            <p:spPr>
              <a:xfrm>
                <a:off x="5980900" y="12028200"/>
                <a:ext cx="1625100" cy="585025"/>
              </a:xfrm>
              <a:prstGeom prst="rect">
                <a:avLst/>
              </a:prstGeom>
              <a:noFill/>
              <a:ln>
                <a:noFill/>
              </a:ln>
            </p:spPr>
          </p:pic>
          <p:cxnSp>
            <p:nvCxnSpPr>
              <p:cNvPr id="72" name="Google Shape;153;p13"/>
              <p:cNvCxnSpPr/>
              <p:nvPr/>
            </p:nvCxnSpPr>
            <p:spPr>
              <a:xfrm rot="10800000">
                <a:off x="6793450" y="11610300"/>
                <a:ext cx="0" cy="417900"/>
              </a:xfrm>
              <a:prstGeom prst="straightConnector1">
                <a:avLst/>
              </a:prstGeom>
              <a:noFill/>
              <a:ln w="9525" cap="flat" cmpd="sng">
                <a:solidFill>
                  <a:srgbClr val="000000"/>
                </a:solidFill>
                <a:prstDash val="solid"/>
                <a:round/>
                <a:headEnd type="none" w="med" len="med"/>
                <a:tailEnd type="triangle" w="med" len="med"/>
              </a:ln>
            </p:spPr>
          </p:cxnSp>
          <p:pic>
            <p:nvPicPr>
              <p:cNvPr id="73" name="Google Shape;154;p13"/>
              <p:cNvPicPr preferRelativeResize="0"/>
              <p:nvPr/>
            </p:nvPicPr>
            <p:blipFill>
              <a:blip r:embed="rId5">
                <a:alphaModFix/>
              </a:blip>
              <a:stretch>
                <a:fillRect/>
              </a:stretch>
            </p:blipFill>
            <p:spPr>
              <a:xfrm>
                <a:off x="7695400" y="11977375"/>
                <a:ext cx="1625100" cy="585025"/>
              </a:xfrm>
              <a:prstGeom prst="rect">
                <a:avLst/>
              </a:prstGeom>
              <a:noFill/>
              <a:ln>
                <a:noFill/>
              </a:ln>
            </p:spPr>
          </p:pic>
          <p:cxnSp>
            <p:nvCxnSpPr>
              <p:cNvPr id="74" name="Google Shape;155;p13"/>
              <p:cNvCxnSpPr/>
              <p:nvPr/>
            </p:nvCxnSpPr>
            <p:spPr>
              <a:xfrm rot="10800000">
                <a:off x="8507950" y="11610775"/>
                <a:ext cx="0" cy="366600"/>
              </a:xfrm>
              <a:prstGeom prst="straightConnector1">
                <a:avLst/>
              </a:prstGeom>
              <a:noFill/>
              <a:ln w="9525" cap="flat" cmpd="sng">
                <a:solidFill>
                  <a:srgbClr val="000000"/>
                </a:solidFill>
                <a:prstDash val="solid"/>
                <a:round/>
                <a:headEnd type="none" w="med" len="med"/>
                <a:tailEnd type="triangle" w="med" len="med"/>
              </a:ln>
            </p:spPr>
          </p:cxnSp>
          <p:sp>
            <p:nvSpPr>
              <p:cNvPr id="75" name="Google Shape;156;p13"/>
              <p:cNvSpPr txBox="1"/>
              <p:nvPr/>
            </p:nvSpPr>
            <p:spPr>
              <a:xfrm>
                <a:off x="4342598" y="12641693"/>
                <a:ext cx="1471200" cy="94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t>Input 1</a:t>
                </a:r>
                <a:br>
                  <a:rPr lang="en" sz="1600"/>
                </a:br>
                <a:r>
                  <a:rPr lang="en" sz="1600"/>
                  <a:t>(image-like)</a:t>
                </a:r>
                <a:endParaRPr sz="1600" dirty="0"/>
              </a:p>
            </p:txBody>
          </p:sp>
          <p:sp>
            <p:nvSpPr>
              <p:cNvPr id="76" name="Google Shape;157;p13"/>
              <p:cNvSpPr txBox="1"/>
              <p:nvPr/>
            </p:nvSpPr>
            <p:spPr>
              <a:xfrm>
                <a:off x="6057093" y="12641693"/>
                <a:ext cx="1471200" cy="94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t>Input 2</a:t>
                </a:r>
                <a:endParaRPr sz="1600" dirty="0"/>
              </a:p>
              <a:p>
                <a:pPr marL="0" lvl="0" indent="0" algn="ctr" rtl="0">
                  <a:spcBef>
                    <a:spcPts val="0"/>
                  </a:spcBef>
                  <a:spcAft>
                    <a:spcPts val="0"/>
                  </a:spcAft>
                  <a:buNone/>
                </a:pPr>
                <a:r>
                  <a:rPr lang="en" sz="1600" dirty="0"/>
                  <a:t>(Numeric series)</a:t>
                </a:r>
                <a:endParaRPr sz="1600" dirty="0"/>
              </a:p>
            </p:txBody>
          </p:sp>
          <p:sp>
            <p:nvSpPr>
              <p:cNvPr id="77" name="Google Shape;158;p13"/>
              <p:cNvSpPr txBox="1"/>
              <p:nvPr/>
            </p:nvSpPr>
            <p:spPr>
              <a:xfrm>
                <a:off x="7853799" y="12611734"/>
                <a:ext cx="1306800" cy="94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t>Input 3</a:t>
                </a:r>
                <a:endParaRPr sz="1600" dirty="0"/>
              </a:p>
              <a:p>
                <a:pPr marL="0" lvl="0" indent="0" algn="ctr" rtl="0">
                  <a:spcBef>
                    <a:spcPts val="0"/>
                  </a:spcBef>
                  <a:spcAft>
                    <a:spcPts val="0"/>
                  </a:spcAft>
                  <a:buNone/>
                </a:pPr>
                <a:r>
                  <a:rPr lang="en" sz="1600" dirty="0"/>
                  <a:t>(Tabular)</a:t>
                </a:r>
                <a:endParaRPr sz="1600" dirty="0"/>
              </a:p>
            </p:txBody>
          </p:sp>
        </p:grpSp>
        <p:sp>
          <p:nvSpPr>
            <p:cNvPr id="56" name="Google Shape;159;p13"/>
            <p:cNvSpPr txBox="1"/>
            <p:nvPr/>
          </p:nvSpPr>
          <p:spPr>
            <a:xfrm>
              <a:off x="13701499" y="17437976"/>
              <a:ext cx="3985800" cy="61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Multimodal learning can learn a shared representation between </a:t>
              </a:r>
              <a:r>
                <a:rPr lang="en" sz="1800" dirty="0" smtClean="0"/>
                <a:t>modalities</a:t>
              </a:r>
              <a:r>
                <a:rPr lang="en-CA" sz="1800" dirty="0" smtClean="0"/>
                <a:t>.</a:t>
              </a:r>
              <a:endParaRPr sz="1800" dirty="0"/>
            </a:p>
          </p:txBody>
        </p:sp>
      </p:grpSp>
      <p:grpSp>
        <p:nvGrpSpPr>
          <p:cNvPr id="9" name="Google Shape;161;p13"/>
          <p:cNvGrpSpPr/>
          <p:nvPr/>
        </p:nvGrpSpPr>
        <p:grpSpPr>
          <a:xfrm>
            <a:off x="6541070" y="1690688"/>
            <a:ext cx="4237776" cy="3059112"/>
            <a:chOff x="19796485" y="13940627"/>
            <a:chExt cx="4507572" cy="3012874"/>
          </a:xfrm>
        </p:grpSpPr>
        <p:sp>
          <p:nvSpPr>
            <p:cNvPr id="11" name="Google Shape;162;p13"/>
            <p:cNvSpPr/>
            <p:nvPr/>
          </p:nvSpPr>
          <p:spPr>
            <a:xfrm>
              <a:off x="23499750" y="14370074"/>
              <a:ext cx="252000" cy="1644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grpSp>
          <p:nvGrpSpPr>
            <p:cNvPr id="12" name="Google Shape;163;p13"/>
            <p:cNvGrpSpPr/>
            <p:nvPr/>
          </p:nvGrpSpPr>
          <p:grpSpPr>
            <a:xfrm>
              <a:off x="19796485" y="13940627"/>
              <a:ext cx="4507572" cy="3012874"/>
              <a:chOff x="19796485" y="13940627"/>
              <a:chExt cx="4507572" cy="3012874"/>
            </a:xfrm>
          </p:grpSpPr>
          <p:sp>
            <p:nvSpPr>
              <p:cNvPr id="13" name="Google Shape;164;p13"/>
              <p:cNvSpPr/>
              <p:nvPr/>
            </p:nvSpPr>
            <p:spPr>
              <a:xfrm>
                <a:off x="21213750" y="14370074"/>
                <a:ext cx="252000" cy="1644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4" name="Google Shape;165;p13"/>
              <p:cNvSpPr/>
              <p:nvPr/>
            </p:nvSpPr>
            <p:spPr>
              <a:xfrm>
                <a:off x="22737750" y="14370074"/>
                <a:ext cx="252000" cy="1644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grpSp>
            <p:nvGrpSpPr>
              <p:cNvPr id="15" name="Google Shape;166;p13"/>
              <p:cNvGrpSpPr/>
              <p:nvPr/>
            </p:nvGrpSpPr>
            <p:grpSpPr>
              <a:xfrm>
                <a:off x="19796485" y="13940627"/>
                <a:ext cx="4507572" cy="3012874"/>
                <a:chOff x="19796485" y="13940627"/>
                <a:chExt cx="4507572" cy="3012874"/>
              </a:xfrm>
            </p:grpSpPr>
            <p:grpSp>
              <p:nvGrpSpPr>
                <p:cNvPr id="16" name="Google Shape;167;p13"/>
                <p:cNvGrpSpPr/>
                <p:nvPr/>
              </p:nvGrpSpPr>
              <p:grpSpPr>
                <a:xfrm>
                  <a:off x="21289950" y="14834672"/>
                  <a:ext cx="1625100" cy="254800"/>
                  <a:chOff x="770725" y="3309450"/>
                  <a:chExt cx="1625100" cy="376200"/>
                </a:xfrm>
              </p:grpSpPr>
              <p:sp>
                <p:nvSpPr>
                  <p:cNvPr id="49" name="Google Shape;168;p13"/>
                  <p:cNvSpPr/>
                  <p:nvPr/>
                </p:nvSpPr>
                <p:spPr>
                  <a:xfrm>
                    <a:off x="770725" y="3309450"/>
                    <a:ext cx="1625100" cy="376200"/>
                  </a:xfrm>
                  <a:prstGeom prst="roundRect">
                    <a:avLst>
                      <a:gd name="adj" fmla="val 16667"/>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50" name="Google Shape;169;p13"/>
                  <p:cNvSpPr/>
                  <p:nvPr/>
                </p:nvSpPr>
                <p:spPr>
                  <a:xfrm>
                    <a:off x="8469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51" name="Google Shape;170;p13"/>
                  <p:cNvSpPr/>
                  <p:nvPr/>
                </p:nvSpPr>
                <p:spPr>
                  <a:xfrm>
                    <a:off x="11517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52" name="Google Shape;171;p13"/>
                  <p:cNvSpPr/>
                  <p:nvPr/>
                </p:nvSpPr>
                <p:spPr>
                  <a:xfrm>
                    <a:off x="14565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53" name="Google Shape;172;p13"/>
                  <p:cNvSpPr/>
                  <p:nvPr/>
                </p:nvSpPr>
                <p:spPr>
                  <a:xfrm>
                    <a:off x="17613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54" name="Google Shape;173;p13"/>
                  <p:cNvSpPr/>
                  <p:nvPr/>
                </p:nvSpPr>
                <p:spPr>
                  <a:xfrm>
                    <a:off x="20661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grpSp>
            <p:cxnSp>
              <p:nvCxnSpPr>
                <p:cNvPr id="17" name="Google Shape;174;p13"/>
                <p:cNvCxnSpPr/>
                <p:nvPr/>
              </p:nvCxnSpPr>
              <p:spPr>
                <a:xfrm rot="10800000">
                  <a:off x="20501400" y="14534672"/>
                  <a:ext cx="1601100" cy="300000"/>
                </a:xfrm>
                <a:prstGeom prst="straightConnector1">
                  <a:avLst/>
                </a:prstGeom>
                <a:noFill/>
                <a:ln w="9525" cap="flat" cmpd="sng">
                  <a:solidFill>
                    <a:srgbClr val="000000"/>
                  </a:solidFill>
                  <a:prstDash val="solid"/>
                  <a:round/>
                  <a:headEnd type="none" w="med" len="med"/>
                  <a:tailEnd type="triangle" w="med" len="med"/>
                </a:ln>
              </p:spPr>
            </p:cxnSp>
            <p:sp>
              <p:nvSpPr>
                <p:cNvPr id="18" name="Google Shape;175;p13"/>
                <p:cNvSpPr/>
                <p:nvPr/>
              </p:nvSpPr>
              <p:spPr>
                <a:xfrm>
                  <a:off x="20375550" y="14370074"/>
                  <a:ext cx="252000" cy="1644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9" name="Google Shape;176;p13"/>
                <p:cNvSpPr/>
                <p:nvPr/>
              </p:nvSpPr>
              <p:spPr>
                <a:xfrm>
                  <a:off x="21975750" y="14370074"/>
                  <a:ext cx="252000" cy="1644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cxnSp>
              <p:nvCxnSpPr>
                <p:cNvPr id="20" name="Google Shape;177;p13"/>
                <p:cNvCxnSpPr/>
                <p:nvPr/>
              </p:nvCxnSpPr>
              <p:spPr>
                <a:xfrm rot="10800000">
                  <a:off x="21339600" y="14534672"/>
                  <a:ext cx="762900" cy="300000"/>
                </a:xfrm>
                <a:prstGeom prst="straightConnector1">
                  <a:avLst/>
                </a:prstGeom>
                <a:noFill/>
                <a:ln w="9525" cap="flat" cmpd="sng">
                  <a:solidFill>
                    <a:srgbClr val="000000"/>
                  </a:solidFill>
                  <a:prstDash val="solid"/>
                  <a:round/>
                  <a:headEnd type="none" w="med" len="med"/>
                  <a:tailEnd type="triangle" w="med" len="med"/>
                </a:ln>
              </p:spPr>
            </p:cxnSp>
            <p:cxnSp>
              <p:nvCxnSpPr>
                <p:cNvPr id="21" name="Google Shape;178;p13"/>
                <p:cNvCxnSpPr/>
                <p:nvPr/>
              </p:nvCxnSpPr>
              <p:spPr>
                <a:xfrm rot="10800000" flipH="1">
                  <a:off x="22102500" y="14534672"/>
                  <a:ext cx="761400" cy="300000"/>
                </a:xfrm>
                <a:prstGeom prst="straightConnector1">
                  <a:avLst/>
                </a:prstGeom>
                <a:noFill/>
                <a:ln w="9525" cap="flat" cmpd="sng">
                  <a:solidFill>
                    <a:srgbClr val="000000"/>
                  </a:solidFill>
                  <a:prstDash val="solid"/>
                  <a:round/>
                  <a:headEnd type="none" w="med" len="med"/>
                  <a:tailEnd type="triangle" w="med" len="med"/>
                </a:ln>
              </p:spPr>
            </p:cxnSp>
            <p:grpSp>
              <p:nvGrpSpPr>
                <p:cNvPr id="22" name="Google Shape;179;p13"/>
                <p:cNvGrpSpPr/>
                <p:nvPr/>
              </p:nvGrpSpPr>
              <p:grpSpPr>
                <a:xfrm>
                  <a:off x="20787015" y="13947065"/>
                  <a:ext cx="2838585" cy="2610191"/>
                  <a:chOff x="20787015" y="13947065"/>
                  <a:chExt cx="2838585" cy="2610191"/>
                </a:xfrm>
              </p:grpSpPr>
              <p:grpSp>
                <p:nvGrpSpPr>
                  <p:cNvPr id="28" name="Google Shape;180;p13"/>
                  <p:cNvGrpSpPr/>
                  <p:nvPr/>
                </p:nvGrpSpPr>
                <p:grpSpPr>
                  <a:xfrm>
                    <a:off x="21289950" y="15970146"/>
                    <a:ext cx="1625100" cy="254800"/>
                    <a:chOff x="770725" y="3309450"/>
                    <a:chExt cx="1625100" cy="376200"/>
                  </a:xfrm>
                </p:grpSpPr>
                <p:sp>
                  <p:nvSpPr>
                    <p:cNvPr id="43" name="Google Shape;181;p13"/>
                    <p:cNvSpPr/>
                    <p:nvPr/>
                  </p:nvSpPr>
                  <p:spPr>
                    <a:xfrm>
                      <a:off x="770725" y="3309450"/>
                      <a:ext cx="1625100" cy="376200"/>
                    </a:xfrm>
                    <a:prstGeom prst="roundRect">
                      <a:avLst>
                        <a:gd name="adj" fmla="val 16667"/>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44" name="Google Shape;182;p13"/>
                    <p:cNvSpPr/>
                    <p:nvPr/>
                  </p:nvSpPr>
                  <p:spPr>
                    <a:xfrm>
                      <a:off x="8469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45" name="Google Shape;183;p13"/>
                    <p:cNvSpPr/>
                    <p:nvPr/>
                  </p:nvSpPr>
                  <p:spPr>
                    <a:xfrm>
                      <a:off x="11517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46" name="Google Shape;184;p13"/>
                    <p:cNvSpPr/>
                    <p:nvPr/>
                  </p:nvSpPr>
                  <p:spPr>
                    <a:xfrm>
                      <a:off x="14565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47" name="Google Shape;185;p13"/>
                    <p:cNvSpPr/>
                    <p:nvPr/>
                  </p:nvSpPr>
                  <p:spPr>
                    <a:xfrm>
                      <a:off x="17613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48" name="Google Shape;186;p13"/>
                    <p:cNvSpPr/>
                    <p:nvPr/>
                  </p:nvSpPr>
                  <p:spPr>
                    <a:xfrm>
                      <a:off x="20661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grpSp>
              <p:grpSp>
                <p:nvGrpSpPr>
                  <p:cNvPr id="29" name="Google Shape;187;p13"/>
                  <p:cNvGrpSpPr/>
                  <p:nvPr/>
                </p:nvGrpSpPr>
                <p:grpSpPr>
                  <a:xfrm>
                    <a:off x="21289950" y="15383030"/>
                    <a:ext cx="1625100" cy="254800"/>
                    <a:chOff x="770725" y="3309450"/>
                    <a:chExt cx="1625100" cy="376200"/>
                  </a:xfrm>
                </p:grpSpPr>
                <p:sp>
                  <p:nvSpPr>
                    <p:cNvPr id="37" name="Google Shape;188;p13"/>
                    <p:cNvSpPr/>
                    <p:nvPr/>
                  </p:nvSpPr>
                  <p:spPr>
                    <a:xfrm>
                      <a:off x="770725" y="3309450"/>
                      <a:ext cx="1625100" cy="376200"/>
                    </a:xfrm>
                    <a:prstGeom prst="roundRect">
                      <a:avLst>
                        <a:gd name="adj" fmla="val 16667"/>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38" name="Google Shape;189;p13"/>
                    <p:cNvSpPr/>
                    <p:nvPr/>
                  </p:nvSpPr>
                  <p:spPr>
                    <a:xfrm>
                      <a:off x="8469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39" name="Google Shape;190;p13"/>
                    <p:cNvSpPr/>
                    <p:nvPr/>
                  </p:nvSpPr>
                  <p:spPr>
                    <a:xfrm>
                      <a:off x="11517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40" name="Google Shape;191;p13"/>
                    <p:cNvSpPr/>
                    <p:nvPr/>
                  </p:nvSpPr>
                  <p:spPr>
                    <a:xfrm>
                      <a:off x="14565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41" name="Google Shape;192;p13"/>
                    <p:cNvSpPr/>
                    <p:nvPr/>
                  </p:nvSpPr>
                  <p:spPr>
                    <a:xfrm>
                      <a:off x="17613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42" name="Google Shape;193;p13"/>
                    <p:cNvSpPr/>
                    <p:nvPr/>
                  </p:nvSpPr>
                  <p:spPr>
                    <a:xfrm>
                      <a:off x="2066125" y="3376200"/>
                      <a:ext cx="252000" cy="2427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grpSp>
              <p:cxnSp>
                <p:nvCxnSpPr>
                  <p:cNvPr id="30" name="Google Shape;194;p13"/>
                  <p:cNvCxnSpPr/>
                  <p:nvPr/>
                </p:nvCxnSpPr>
                <p:spPr>
                  <a:xfrm rot="10800000" flipH="1">
                    <a:off x="22101750" y="15637956"/>
                    <a:ext cx="600" cy="377400"/>
                  </a:xfrm>
                  <a:prstGeom prst="straightConnector1">
                    <a:avLst/>
                  </a:prstGeom>
                  <a:noFill/>
                  <a:ln w="9525" cap="flat" cmpd="sng">
                    <a:solidFill>
                      <a:srgbClr val="000000"/>
                    </a:solidFill>
                    <a:prstDash val="solid"/>
                    <a:round/>
                    <a:headEnd type="none" w="med" len="med"/>
                    <a:tailEnd type="triangle" w="med" len="med"/>
                  </a:ln>
                </p:spPr>
              </p:cxnSp>
              <p:cxnSp>
                <p:nvCxnSpPr>
                  <p:cNvPr id="31" name="Google Shape;195;p13"/>
                  <p:cNvCxnSpPr/>
                  <p:nvPr/>
                </p:nvCxnSpPr>
                <p:spPr>
                  <a:xfrm rot="10800000">
                    <a:off x="22102500" y="15089630"/>
                    <a:ext cx="0" cy="293400"/>
                  </a:xfrm>
                  <a:prstGeom prst="straightConnector1">
                    <a:avLst/>
                  </a:prstGeom>
                  <a:noFill/>
                  <a:ln w="9525" cap="flat" cmpd="sng">
                    <a:solidFill>
                      <a:srgbClr val="000000"/>
                    </a:solidFill>
                    <a:prstDash val="solid"/>
                    <a:round/>
                    <a:headEnd type="none" w="med" len="med"/>
                    <a:tailEnd type="triangle" w="med" len="med"/>
                  </a:ln>
                </p:spPr>
              </p:cxnSp>
              <p:cxnSp>
                <p:nvCxnSpPr>
                  <p:cNvPr id="32" name="Google Shape;196;p13"/>
                  <p:cNvCxnSpPr/>
                  <p:nvPr/>
                </p:nvCxnSpPr>
                <p:spPr>
                  <a:xfrm rot="10800000">
                    <a:off x="22101750" y="14534474"/>
                    <a:ext cx="900" cy="300600"/>
                  </a:xfrm>
                  <a:prstGeom prst="straightConnector1">
                    <a:avLst/>
                  </a:prstGeom>
                  <a:noFill/>
                  <a:ln w="9525" cap="flat" cmpd="sng">
                    <a:solidFill>
                      <a:srgbClr val="000000"/>
                    </a:solidFill>
                    <a:prstDash val="solid"/>
                    <a:round/>
                    <a:headEnd type="none" w="med" len="med"/>
                    <a:tailEnd type="triangle" w="med" len="med"/>
                  </a:ln>
                </p:spPr>
              </p:cxnSp>
              <p:cxnSp>
                <p:nvCxnSpPr>
                  <p:cNvPr id="33" name="Google Shape;197;p13"/>
                  <p:cNvCxnSpPr/>
                  <p:nvPr/>
                </p:nvCxnSpPr>
                <p:spPr>
                  <a:xfrm rot="10800000" flipH="1">
                    <a:off x="22102500" y="14534672"/>
                    <a:ext cx="1523100" cy="300000"/>
                  </a:xfrm>
                  <a:prstGeom prst="straightConnector1">
                    <a:avLst/>
                  </a:prstGeom>
                  <a:noFill/>
                  <a:ln w="9525" cap="flat" cmpd="sng">
                    <a:solidFill>
                      <a:srgbClr val="000000"/>
                    </a:solidFill>
                    <a:prstDash val="solid"/>
                    <a:round/>
                    <a:headEnd type="none" w="med" len="med"/>
                    <a:tailEnd type="triangle" w="med" len="med"/>
                  </a:ln>
                </p:spPr>
              </p:cxnSp>
              <p:cxnSp>
                <p:nvCxnSpPr>
                  <p:cNvPr id="34" name="Google Shape;198;p13"/>
                  <p:cNvCxnSpPr/>
                  <p:nvPr/>
                </p:nvCxnSpPr>
                <p:spPr>
                  <a:xfrm rot="10800000">
                    <a:off x="22102500" y="16225156"/>
                    <a:ext cx="0" cy="332100"/>
                  </a:xfrm>
                  <a:prstGeom prst="straightConnector1">
                    <a:avLst/>
                  </a:prstGeom>
                  <a:noFill/>
                  <a:ln w="9525" cap="flat" cmpd="sng">
                    <a:solidFill>
                      <a:srgbClr val="000000"/>
                    </a:solidFill>
                    <a:prstDash val="solid"/>
                    <a:round/>
                    <a:headEnd type="none" w="med" len="med"/>
                    <a:tailEnd type="triangle" w="med" len="med"/>
                  </a:ln>
                </p:spPr>
              </p:cxnSp>
              <p:sp>
                <p:nvSpPr>
                  <p:cNvPr id="35" name="Google Shape;200;p13"/>
                  <p:cNvSpPr txBox="1"/>
                  <p:nvPr/>
                </p:nvSpPr>
                <p:spPr>
                  <a:xfrm>
                    <a:off x="20787015" y="13947065"/>
                    <a:ext cx="1006500" cy="29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t>Output 2</a:t>
                    </a:r>
                    <a:endParaRPr sz="900"/>
                  </a:p>
                  <a:p>
                    <a:pPr marL="0" lvl="0" indent="0" algn="ctr" rtl="0">
                      <a:spcBef>
                        <a:spcPts val="0"/>
                      </a:spcBef>
                      <a:spcAft>
                        <a:spcPts val="0"/>
                      </a:spcAft>
                      <a:buNone/>
                    </a:pPr>
                    <a:r>
                      <a:rPr lang="en" sz="900"/>
                      <a:t>(e.g. cell line 2)</a:t>
                    </a:r>
                    <a:endParaRPr sz="900"/>
                  </a:p>
                  <a:p>
                    <a:pPr marL="0" lvl="0" indent="0" algn="l" rtl="0">
                      <a:spcBef>
                        <a:spcPts val="0"/>
                      </a:spcBef>
                      <a:spcAft>
                        <a:spcPts val="0"/>
                      </a:spcAft>
                      <a:buNone/>
                    </a:pPr>
                    <a:endParaRPr sz="2000"/>
                  </a:p>
                </p:txBody>
              </p:sp>
              <p:sp>
                <p:nvSpPr>
                  <p:cNvPr id="36" name="Google Shape;201;p13"/>
                  <p:cNvSpPr txBox="1"/>
                  <p:nvPr/>
                </p:nvSpPr>
                <p:spPr>
                  <a:xfrm>
                    <a:off x="22424994" y="13947065"/>
                    <a:ext cx="1006500" cy="29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t>Output 4</a:t>
                    </a:r>
                    <a:endParaRPr sz="900"/>
                  </a:p>
                  <a:p>
                    <a:pPr marL="0" lvl="0" indent="0" algn="ctr" rtl="0">
                      <a:spcBef>
                        <a:spcPts val="0"/>
                      </a:spcBef>
                      <a:spcAft>
                        <a:spcPts val="0"/>
                      </a:spcAft>
                      <a:buNone/>
                    </a:pPr>
                    <a:r>
                      <a:rPr lang="en" sz="900"/>
                      <a:t>(e.g. cell line 4)</a:t>
                    </a:r>
                    <a:endParaRPr sz="900"/>
                  </a:p>
                  <a:p>
                    <a:pPr marL="0" lvl="0" indent="0" algn="l" rtl="0">
                      <a:spcBef>
                        <a:spcPts val="0"/>
                      </a:spcBef>
                      <a:spcAft>
                        <a:spcPts val="0"/>
                      </a:spcAft>
                      <a:buNone/>
                    </a:pPr>
                    <a:endParaRPr sz="2000"/>
                  </a:p>
                </p:txBody>
              </p:sp>
            </p:grpSp>
            <p:grpSp>
              <p:nvGrpSpPr>
                <p:cNvPr id="23" name="Google Shape;202;p13"/>
                <p:cNvGrpSpPr/>
                <p:nvPr/>
              </p:nvGrpSpPr>
              <p:grpSpPr>
                <a:xfrm>
                  <a:off x="19796485" y="13940627"/>
                  <a:ext cx="4507572" cy="3012874"/>
                  <a:chOff x="19796485" y="13940627"/>
                  <a:chExt cx="4507572" cy="3012874"/>
                </a:xfrm>
              </p:grpSpPr>
              <p:sp>
                <p:nvSpPr>
                  <p:cNvPr id="24" name="Google Shape;203;p13"/>
                  <p:cNvSpPr txBox="1"/>
                  <p:nvPr/>
                </p:nvSpPr>
                <p:spPr>
                  <a:xfrm>
                    <a:off x="19796485" y="13940627"/>
                    <a:ext cx="1006500" cy="29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dirty="0"/>
                      <a:t>Output 1</a:t>
                    </a:r>
                    <a:endParaRPr sz="900" dirty="0"/>
                  </a:p>
                  <a:p>
                    <a:pPr marL="0" lvl="0" indent="0" algn="ctr" rtl="0">
                      <a:spcBef>
                        <a:spcPts val="0"/>
                      </a:spcBef>
                      <a:spcAft>
                        <a:spcPts val="0"/>
                      </a:spcAft>
                      <a:buNone/>
                    </a:pPr>
                    <a:r>
                      <a:rPr lang="en" sz="900" dirty="0"/>
                      <a:t>(e.g. cell line 1)</a:t>
                    </a:r>
                    <a:endParaRPr sz="900" dirty="0"/>
                  </a:p>
                </p:txBody>
              </p:sp>
              <p:pic>
                <p:nvPicPr>
                  <p:cNvPr id="25" name="Google Shape;199;p13"/>
                  <p:cNvPicPr preferRelativeResize="0"/>
                  <p:nvPr/>
                </p:nvPicPr>
                <p:blipFill>
                  <a:blip r:embed="rId3">
                    <a:alphaModFix/>
                  </a:blip>
                  <a:stretch>
                    <a:fillRect/>
                  </a:stretch>
                </p:blipFill>
                <p:spPr>
                  <a:xfrm>
                    <a:off x="21289950" y="16557256"/>
                    <a:ext cx="1625100" cy="396244"/>
                  </a:xfrm>
                  <a:prstGeom prst="rect">
                    <a:avLst/>
                  </a:prstGeom>
                  <a:noFill/>
                  <a:ln>
                    <a:noFill/>
                  </a:ln>
                </p:spPr>
              </p:pic>
              <p:sp>
                <p:nvSpPr>
                  <p:cNvPr id="26" name="Google Shape;204;p13"/>
                  <p:cNvSpPr txBox="1"/>
                  <p:nvPr/>
                </p:nvSpPr>
                <p:spPr>
                  <a:xfrm>
                    <a:off x="21618138" y="13947065"/>
                    <a:ext cx="1006500" cy="29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t>Output 3</a:t>
                    </a:r>
                    <a:endParaRPr sz="900"/>
                  </a:p>
                  <a:p>
                    <a:pPr marL="0" lvl="0" indent="0" algn="ctr" rtl="0">
                      <a:spcBef>
                        <a:spcPts val="0"/>
                      </a:spcBef>
                      <a:spcAft>
                        <a:spcPts val="0"/>
                      </a:spcAft>
                      <a:buNone/>
                    </a:pPr>
                    <a:r>
                      <a:rPr lang="en" sz="900"/>
                      <a:t>(e.g. cell line 3)</a:t>
                    </a:r>
                    <a:endParaRPr sz="900"/>
                  </a:p>
                  <a:p>
                    <a:pPr marL="0" lvl="0" indent="0" algn="l" rtl="0">
                      <a:spcBef>
                        <a:spcPts val="0"/>
                      </a:spcBef>
                      <a:spcAft>
                        <a:spcPts val="0"/>
                      </a:spcAft>
                      <a:buNone/>
                    </a:pPr>
                    <a:endParaRPr sz="2000"/>
                  </a:p>
                </p:txBody>
              </p:sp>
              <p:sp>
                <p:nvSpPr>
                  <p:cNvPr id="27" name="Google Shape;205;p13"/>
                  <p:cNvSpPr txBox="1"/>
                  <p:nvPr/>
                </p:nvSpPr>
                <p:spPr>
                  <a:xfrm>
                    <a:off x="23297557" y="13947065"/>
                    <a:ext cx="1006500" cy="29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t>Output 5</a:t>
                    </a:r>
                    <a:endParaRPr sz="900"/>
                  </a:p>
                  <a:p>
                    <a:pPr marL="0" lvl="0" indent="0" algn="ctr" rtl="0">
                      <a:spcBef>
                        <a:spcPts val="0"/>
                      </a:spcBef>
                      <a:spcAft>
                        <a:spcPts val="0"/>
                      </a:spcAft>
                      <a:buNone/>
                    </a:pPr>
                    <a:r>
                      <a:rPr lang="en" sz="900"/>
                      <a:t>(e.g. cell line 5)</a:t>
                    </a:r>
                    <a:endParaRPr sz="900"/>
                  </a:p>
                  <a:p>
                    <a:pPr marL="0" lvl="0" indent="0" algn="l" rtl="0">
                      <a:spcBef>
                        <a:spcPts val="0"/>
                      </a:spcBef>
                      <a:spcAft>
                        <a:spcPts val="0"/>
                      </a:spcAft>
                      <a:buNone/>
                    </a:pPr>
                    <a:endParaRPr sz="2000"/>
                  </a:p>
                </p:txBody>
              </p:sp>
            </p:grpSp>
          </p:grpSp>
        </p:grpSp>
      </p:grpSp>
      <p:sp>
        <p:nvSpPr>
          <p:cNvPr id="10" name="Google Shape;206;p13"/>
          <p:cNvSpPr txBox="1"/>
          <p:nvPr/>
        </p:nvSpPr>
        <p:spPr>
          <a:xfrm>
            <a:off x="6436018" y="4872453"/>
            <a:ext cx="4447881" cy="49331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Multitask learning is using the same input into predicting different tasks. </a:t>
            </a:r>
            <a:endParaRPr lang="en-CA" sz="1800" dirty="0" smtClean="0"/>
          </a:p>
          <a:p>
            <a:pPr marL="0" lvl="0" indent="0" algn="ctr" rtl="0">
              <a:spcBef>
                <a:spcPts val="0"/>
              </a:spcBef>
              <a:spcAft>
                <a:spcPts val="0"/>
              </a:spcAft>
              <a:buNone/>
            </a:pPr>
            <a:endParaRPr lang="en-CA" b="1" dirty="0" smtClean="0"/>
          </a:p>
          <a:p>
            <a:pPr marL="0" lvl="0" indent="0" algn="ctr" rtl="0">
              <a:spcBef>
                <a:spcPts val="0"/>
              </a:spcBef>
              <a:spcAft>
                <a:spcPts val="0"/>
              </a:spcAft>
              <a:buNone/>
            </a:pPr>
            <a:endParaRPr lang="en-CA" b="1" dirty="0"/>
          </a:p>
          <a:p>
            <a:pPr marL="0" lvl="0" indent="0" algn="ctr" rtl="0">
              <a:spcBef>
                <a:spcPts val="0"/>
              </a:spcBef>
              <a:spcAft>
                <a:spcPts val="0"/>
              </a:spcAft>
              <a:buNone/>
            </a:pPr>
            <a:r>
              <a:rPr lang="en" sz="1800" b="1" dirty="0" smtClean="0"/>
              <a:t>Basset </a:t>
            </a:r>
            <a:r>
              <a:rPr lang="en" sz="1800" b="1" dirty="0"/>
              <a:t>network was an early successful example of multi-task approach in </a:t>
            </a:r>
            <a:r>
              <a:rPr lang="en" sz="1800" b="1" dirty="0" smtClean="0"/>
              <a:t>gen</a:t>
            </a:r>
            <a:r>
              <a:rPr lang="en-CA" sz="1800" b="1" dirty="0" smtClean="0"/>
              <a:t>om</a:t>
            </a:r>
            <a:r>
              <a:rPr lang="en" sz="1800" b="1" dirty="0" err="1" smtClean="0"/>
              <a:t>ics</a:t>
            </a:r>
            <a:r>
              <a:rPr lang="en" sz="1800" b="1" dirty="0"/>
              <a:t>.</a:t>
            </a:r>
            <a:endParaRPr sz="1800" b="1" dirty="0"/>
          </a:p>
        </p:txBody>
      </p:sp>
      <p:sp>
        <p:nvSpPr>
          <p:cNvPr id="110" name="Rectangle 109"/>
          <p:cNvSpPr/>
          <p:nvPr/>
        </p:nvSpPr>
        <p:spPr>
          <a:xfrm>
            <a:off x="838200" y="6022885"/>
            <a:ext cx="4775200" cy="646331"/>
          </a:xfrm>
          <a:prstGeom prst="rect">
            <a:avLst/>
          </a:prstGeom>
        </p:spPr>
        <p:txBody>
          <a:bodyPr wrap="square">
            <a:spAutoFit/>
          </a:bodyPr>
          <a:lstStyle/>
          <a:p>
            <a:pPr algn="ctr"/>
            <a:r>
              <a:rPr lang="en-CA" b="1"/>
              <a:t>S</a:t>
            </a:r>
            <a:r>
              <a:rPr lang="en" b="1" dirty="0" err="1" smtClean="0"/>
              <a:t>hown</a:t>
            </a:r>
            <a:r>
              <a:rPr lang="en" b="1" dirty="0" smtClean="0"/>
              <a:t> in non-biological problems to increase a neural network’s performance</a:t>
            </a:r>
            <a:endParaRPr lang="en-US" b="1" dirty="0"/>
          </a:p>
        </p:txBody>
      </p:sp>
    </p:spTree>
    <p:extLst>
      <p:ext uri="{BB962C8B-B14F-4D97-AF65-F5344CB8AC3E}">
        <p14:creationId xmlns:p14="http://schemas.microsoft.com/office/powerpoint/2010/main" val="71425547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b="1" dirty="0" smtClean="0"/>
              <a:t>Population </a:t>
            </a:r>
            <a:r>
              <a:rPr lang="fr-FR" b="1" dirty="0" err="1"/>
              <a:t>G</a:t>
            </a:r>
            <a:r>
              <a:rPr lang="fr-FR" b="1" dirty="0" err="1" smtClean="0"/>
              <a:t>enetics</a:t>
            </a:r>
            <a:endParaRPr lang="fr-FR" dirty="0"/>
          </a:p>
        </p:txBody>
      </p:sp>
      <p:sp>
        <p:nvSpPr>
          <p:cNvPr id="3" name="Espace réservé du contenu 2"/>
          <p:cNvSpPr>
            <a:spLocks noGrp="1"/>
          </p:cNvSpPr>
          <p:nvPr>
            <p:ph idx="1"/>
          </p:nvPr>
        </p:nvSpPr>
        <p:spPr/>
        <p:txBody>
          <a:bodyPr>
            <a:normAutofit/>
          </a:bodyPr>
          <a:lstStyle/>
          <a:p>
            <a:r>
              <a:rPr lang="en-US" sz="2400" dirty="0"/>
              <a:t>E</a:t>
            </a:r>
            <a:r>
              <a:rPr lang="en-US" sz="2400" dirty="0"/>
              <a:t>merged </a:t>
            </a:r>
            <a:r>
              <a:rPr lang="en-US" sz="2400" dirty="0"/>
              <a:t>from early efforts to reconcile Mendelian genetics with </a:t>
            </a:r>
            <a:r>
              <a:rPr lang="en-US" sz="2400" dirty="0"/>
              <a:t>evolution</a:t>
            </a:r>
            <a:endParaRPr lang="fr-FR" sz="2400" dirty="0"/>
          </a:p>
          <a:p>
            <a:endParaRPr lang="fr-FR"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7400" y="2612273"/>
            <a:ext cx="2150533" cy="287844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36920" y="2612273"/>
            <a:ext cx="2540000" cy="2878444"/>
          </a:xfrm>
          <a:prstGeom prst="rect">
            <a:avLst/>
          </a:prstGeom>
        </p:spPr>
      </p:pic>
      <p:sp>
        <p:nvSpPr>
          <p:cNvPr id="6" name="TextBox 5"/>
          <p:cNvSpPr txBox="1"/>
          <p:nvPr/>
        </p:nvSpPr>
        <p:spPr>
          <a:xfrm>
            <a:off x="6172201" y="5530632"/>
            <a:ext cx="1610121" cy="646331"/>
          </a:xfrm>
          <a:prstGeom prst="rect">
            <a:avLst/>
          </a:prstGeom>
          <a:noFill/>
        </p:spPr>
        <p:txBody>
          <a:bodyPr wrap="none" rtlCol="0">
            <a:spAutoFit/>
          </a:bodyPr>
          <a:lstStyle/>
          <a:p>
            <a:pPr algn="ctr"/>
            <a:r>
              <a:rPr lang="en-US" dirty="0" err="1"/>
              <a:t>Gregor</a:t>
            </a:r>
            <a:r>
              <a:rPr lang="en-US" dirty="0"/>
              <a:t> Mendel</a:t>
            </a:r>
          </a:p>
          <a:p>
            <a:pPr algn="ctr"/>
            <a:r>
              <a:rPr lang="en-US" dirty="0"/>
              <a:t>1822-1884</a:t>
            </a:r>
            <a:endParaRPr lang="en-US" dirty="0"/>
          </a:p>
        </p:txBody>
      </p:sp>
      <p:sp>
        <p:nvSpPr>
          <p:cNvPr id="7" name="TextBox 6"/>
          <p:cNvSpPr txBox="1"/>
          <p:nvPr/>
        </p:nvSpPr>
        <p:spPr>
          <a:xfrm>
            <a:off x="3599625" y="5530632"/>
            <a:ext cx="1606081" cy="646331"/>
          </a:xfrm>
          <a:prstGeom prst="rect">
            <a:avLst/>
          </a:prstGeom>
          <a:noFill/>
        </p:spPr>
        <p:txBody>
          <a:bodyPr wrap="none" rtlCol="0">
            <a:spAutoFit/>
          </a:bodyPr>
          <a:lstStyle/>
          <a:p>
            <a:pPr algn="ctr"/>
            <a:r>
              <a:rPr lang="en-US" dirty="0"/>
              <a:t>Charles Darwin</a:t>
            </a:r>
          </a:p>
          <a:p>
            <a:pPr algn="ctr"/>
            <a:r>
              <a:rPr lang="en-US" dirty="0"/>
              <a:t>1809-1882</a:t>
            </a:r>
            <a:endParaRPr lang="en-US" dirty="0"/>
          </a:p>
        </p:txBody>
      </p:sp>
    </p:spTree>
    <p:extLst>
      <p:ext uri="{BB962C8B-B14F-4D97-AF65-F5344CB8AC3E}">
        <p14:creationId xmlns:p14="http://schemas.microsoft.com/office/powerpoint/2010/main" val="17357860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Multi-omics Variation in Biomedical Sciences</a:t>
            </a:r>
            <a:endParaRPr lang="en-US" dirty="0"/>
          </a:p>
        </p:txBody>
      </p:sp>
      <p:pic>
        <p:nvPicPr>
          <p:cNvPr id="4" name="Picture 3"/>
          <p:cNvPicPr>
            <a:picLocks noChangeAspect="1"/>
          </p:cNvPicPr>
          <p:nvPr/>
        </p:nvPicPr>
        <p:blipFill>
          <a:blip r:embed="rId2"/>
          <a:stretch>
            <a:fillRect/>
          </a:stretch>
        </p:blipFill>
        <p:spPr>
          <a:xfrm>
            <a:off x="973298" y="1950134"/>
            <a:ext cx="4479603" cy="4453017"/>
          </a:xfrm>
          <a:prstGeom prst="rect">
            <a:avLst/>
          </a:prstGeom>
        </p:spPr>
      </p:pic>
      <p:pic>
        <p:nvPicPr>
          <p:cNvPr id="5" name="Picture 4"/>
          <p:cNvPicPr>
            <a:picLocks noChangeAspect="1"/>
          </p:cNvPicPr>
          <p:nvPr/>
        </p:nvPicPr>
        <p:blipFill>
          <a:blip r:embed="rId3"/>
          <a:stretch>
            <a:fillRect/>
          </a:stretch>
        </p:blipFill>
        <p:spPr>
          <a:xfrm>
            <a:off x="6096000" y="2825024"/>
            <a:ext cx="5257800" cy="2703236"/>
          </a:xfrm>
          <a:prstGeom prst="rect">
            <a:avLst/>
          </a:prstGeom>
        </p:spPr>
      </p:pic>
    </p:spTree>
    <p:extLst>
      <p:ext uri="{BB962C8B-B14F-4D97-AF65-F5344CB8AC3E}">
        <p14:creationId xmlns:p14="http://schemas.microsoft.com/office/powerpoint/2010/main" val="129242120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b="1" dirty="0" smtClean="0"/>
              <a:t>Population </a:t>
            </a:r>
            <a:r>
              <a:rPr lang="fr-FR" b="1" dirty="0" err="1"/>
              <a:t>G</a:t>
            </a:r>
            <a:r>
              <a:rPr lang="fr-FR" b="1" dirty="0" err="1" smtClean="0"/>
              <a:t>enetics</a:t>
            </a:r>
            <a:endParaRPr lang="fr-FR" dirty="0"/>
          </a:p>
        </p:txBody>
      </p:sp>
      <p:sp>
        <p:nvSpPr>
          <p:cNvPr id="3" name="Espace réservé du contenu 2"/>
          <p:cNvSpPr>
            <a:spLocks noGrp="1"/>
          </p:cNvSpPr>
          <p:nvPr>
            <p:ph idx="1"/>
          </p:nvPr>
        </p:nvSpPr>
        <p:spPr>
          <a:xfrm>
            <a:off x="1981200" y="1600201"/>
            <a:ext cx="8229600" cy="4529667"/>
          </a:xfrm>
        </p:spPr>
        <p:txBody>
          <a:bodyPr>
            <a:normAutofit/>
          </a:bodyPr>
          <a:lstStyle/>
          <a:p>
            <a:r>
              <a:rPr lang="fr-FR" dirty="0"/>
              <a:t>Population </a:t>
            </a:r>
            <a:r>
              <a:rPr lang="fr-FR" dirty="0" err="1"/>
              <a:t>genetics</a:t>
            </a:r>
            <a:r>
              <a:rPr lang="fr-FR" dirty="0"/>
              <a:t> </a:t>
            </a:r>
            <a:r>
              <a:rPr lang="fr-FR" dirty="0" err="1"/>
              <a:t>is</a:t>
            </a:r>
            <a:r>
              <a:rPr lang="fr-FR" dirty="0"/>
              <a:t> the </a:t>
            </a:r>
            <a:r>
              <a:rPr lang="fr-FR" dirty="0" err="1"/>
              <a:t>study</a:t>
            </a:r>
            <a:r>
              <a:rPr lang="fr-FR" dirty="0"/>
              <a:t> </a:t>
            </a:r>
            <a:r>
              <a:rPr lang="fr-FR" dirty="0"/>
              <a:t>of how </a:t>
            </a:r>
            <a:r>
              <a:rPr lang="fr-FR" dirty="0"/>
              <a:t>the </a:t>
            </a:r>
            <a:r>
              <a:rPr lang="fr-FR" b="1" dirty="0" err="1"/>
              <a:t>genetic</a:t>
            </a:r>
            <a:r>
              <a:rPr lang="fr-FR" b="1" dirty="0"/>
              <a:t> composition</a:t>
            </a:r>
            <a:r>
              <a:rPr lang="fr-FR" dirty="0"/>
              <a:t> of </a:t>
            </a:r>
            <a:r>
              <a:rPr lang="fr-FR" dirty="0" err="1"/>
              <a:t>natural</a:t>
            </a:r>
            <a:r>
              <a:rPr lang="fr-FR" dirty="0"/>
              <a:t> populations </a:t>
            </a:r>
            <a:r>
              <a:rPr lang="fr-FR" dirty="0"/>
              <a:t>has </a:t>
            </a:r>
            <a:r>
              <a:rPr lang="fr-FR" b="1" dirty="0" err="1"/>
              <a:t>changed</a:t>
            </a:r>
            <a:r>
              <a:rPr lang="fr-FR" dirty="0"/>
              <a:t> </a:t>
            </a:r>
            <a:r>
              <a:rPr lang="fr-FR" dirty="0"/>
              <a:t>over </a:t>
            </a:r>
            <a:r>
              <a:rPr lang="fr-FR" b="1" dirty="0"/>
              <a:t>successive </a:t>
            </a:r>
            <a:r>
              <a:rPr lang="fr-FR" b="1" dirty="0" err="1"/>
              <a:t>generations</a:t>
            </a:r>
            <a:r>
              <a:rPr lang="fr-FR" dirty="0"/>
              <a:t>.</a:t>
            </a:r>
          </a:p>
          <a:p>
            <a:r>
              <a:rPr lang="fr-FR" dirty="0"/>
              <a:t>The </a:t>
            </a:r>
            <a:r>
              <a:rPr lang="fr-FR" dirty="0" err="1"/>
              <a:t>driving</a:t>
            </a:r>
            <a:r>
              <a:rPr lang="fr-FR" dirty="0"/>
              <a:t> forces of </a:t>
            </a:r>
            <a:r>
              <a:rPr lang="fr-FR" dirty="0" err="1"/>
              <a:t>biological</a:t>
            </a:r>
            <a:r>
              <a:rPr lang="fr-FR" dirty="0"/>
              <a:t> </a:t>
            </a:r>
            <a:r>
              <a:rPr lang="fr-FR" dirty="0" err="1"/>
              <a:t>evolution</a:t>
            </a:r>
            <a:r>
              <a:rPr lang="fr-FR" dirty="0"/>
              <a:t> are:</a:t>
            </a:r>
          </a:p>
          <a:p>
            <a:pPr lvl="1"/>
            <a:r>
              <a:rPr lang="fr-FR" dirty="0" smtClean="0"/>
              <a:t>Mutation</a:t>
            </a:r>
            <a:endParaRPr lang="fr-FR" dirty="0"/>
          </a:p>
          <a:p>
            <a:pPr lvl="1"/>
            <a:r>
              <a:rPr lang="fr-FR" dirty="0"/>
              <a:t>Structure </a:t>
            </a:r>
            <a:endParaRPr lang="fr-FR" dirty="0" smtClean="0"/>
          </a:p>
          <a:p>
            <a:pPr lvl="1"/>
            <a:r>
              <a:rPr lang="fr-FR" dirty="0" err="1" smtClean="0"/>
              <a:t>Genetic</a:t>
            </a:r>
            <a:r>
              <a:rPr lang="fr-FR" dirty="0" smtClean="0"/>
              <a:t> </a:t>
            </a:r>
            <a:r>
              <a:rPr lang="fr-FR" dirty="0"/>
              <a:t>drift </a:t>
            </a:r>
            <a:endParaRPr lang="fr-FR" dirty="0" smtClean="0"/>
          </a:p>
          <a:p>
            <a:pPr lvl="1"/>
            <a:r>
              <a:rPr lang="fr-FR" dirty="0" err="1" smtClean="0"/>
              <a:t>Selection</a:t>
            </a:r>
            <a:r>
              <a:rPr lang="fr-FR" dirty="0" smtClean="0"/>
              <a:t> </a:t>
            </a:r>
          </a:p>
          <a:p>
            <a:pPr lvl="1"/>
            <a:r>
              <a:rPr lang="fr-FR" dirty="0" smtClean="0"/>
              <a:t>Migration </a:t>
            </a:r>
          </a:p>
          <a:p>
            <a:pPr lvl="1"/>
            <a:r>
              <a:rPr lang="fr-FR" dirty="0" err="1" smtClean="0"/>
              <a:t>Recombination</a:t>
            </a:r>
            <a:endParaRPr lang="fr-FR" dirty="0"/>
          </a:p>
        </p:txBody>
      </p:sp>
    </p:spTree>
    <p:extLst>
      <p:ext uri="{BB962C8B-B14F-4D97-AF65-F5344CB8AC3E}">
        <p14:creationId xmlns:p14="http://schemas.microsoft.com/office/powerpoint/2010/main" val="4846700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b="1" dirty="0" err="1" smtClean="0"/>
              <a:t>Classical</a:t>
            </a:r>
            <a:r>
              <a:rPr lang="fr-FR" b="1" dirty="0" smtClean="0"/>
              <a:t> </a:t>
            </a:r>
            <a:r>
              <a:rPr lang="fr-FR" b="1" dirty="0" err="1" smtClean="0"/>
              <a:t>approaches</a:t>
            </a:r>
            <a:r>
              <a:rPr lang="fr-FR" b="1" dirty="0" smtClean="0"/>
              <a:t>: </a:t>
            </a:r>
            <a:r>
              <a:rPr lang="fr-FR" b="1" dirty="0" err="1" smtClean="0"/>
              <a:t>Mathematical</a:t>
            </a:r>
            <a:r>
              <a:rPr lang="fr-FR" b="1" dirty="0" smtClean="0"/>
              <a:t> </a:t>
            </a:r>
            <a:r>
              <a:rPr lang="fr-FR" b="1" dirty="0" err="1" smtClean="0"/>
              <a:t>models</a:t>
            </a:r>
            <a:endParaRPr lang="fr-FR" dirty="0"/>
          </a:p>
        </p:txBody>
      </p:sp>
      <p:sp>
        <p:nvSpPr>
          <p:cNvPr id="3" name="Espace réservé du contenu 2"/>
          <p:cNvSpPr>
            <a:spLocks noGrp="1"/>
          </p:cNvSpPr>
          <p:nvPr>
            <p:ph idx="1"/>
          </p:nvPr>
        </p:nvSpPr>
        <p:spPr/>
        <p:txBody>
          <a:bodyPr>
            <a:noAutofit/>
          </a:bodyPr>
          <a:lstStyle/>
          <a:p>
            <a:pPr>
              <a:lnSpc>
                <a:spcPct val="120000"/>
              </a:lnSpc>
            </a:pPr>
            <a:r>
              <a:rPr lang="en-US" dirty="0" smtClean="0"/>
              <a:t>Mathematical </a:t>
            </a:r>
            <a:r>
              <a:rPr lang="en-US" dirty="0"/>
              <a:t>representation of a biological </a:t>
            </a:r>
            <a:r>
              <a:rPr lang="en-US" dirty="0" smtClean="0"/>
              <a:t>process to do inference</a:t>
            </a:r>
            <a:endParaRPr lang="en-US" dirty="0"/>
          </a:p>
          <a:p>
            <a:pPr lvl="1">
              <a:lnSpc>
                <a:spcPct val="120000"/>
              </a:lnSpc>
            </a:pPr>
            <a:r>
              <a:rPr lang="en-US" dirty="0"/>
              <a:t>Give a set of “expected values” through </a:t>
            </a:r>
            <a:r>
              <a:rPr lang="en-US" i="1" dirty="0"/>
              <a:t>equations</a:t>
            </a:r>
          </a:p>
          <a:p>
            <a:pPr lvl="1">
              <a:lnSpc>
                <a:spcPct val="120000"/>
              </a:lnSpc>
            </a:pPr>
            <a:r>
              <a:rPr lang="en-US" i="1" dirty="0"/>
              <a:t>Parameters</a:t>
            </a:r>
            <a:r>
              <a:rPr lang="en-US" dirty="0"/>
              <a:t> : constants in equation we specify or estimate</a:t>
            </a:r>
          </a:p>
          <a:p>
            <a:pPr>
              <a:lnSpc>
                <a:spcPct val="120000"/>
              </a:lnSpc>
            </a:pPr>
            <a:endParaRPr lang="en-US"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692767" y="1912918"/>
            <a:ext cx="2386742" cy="6141348"/>
          </a:xfrm>
          <a:prstGeom prst="rect">
            <a:avLst/>
          </a:prstGeom>
        </p:spPr>
      </p:pic>
    </p:spTree>
    <p:extLst>
      <p:ext uri="{BB962C8B-B14F-4D97-AF65-F5344CB8AC3E}">
        <p14:creationId xmlns:p14="http://schemas.microsoft.com/office/powerpoint/2010/main" val="11407826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Population Structure</a:t>
            </a:r>
            <a:endParaRPr lang="en-US" b="1" dirty="0"/>
          </a:p>
        </p:txBody>
      </p:sp>
      <p:sp>
        <p:nvSpPr>
          <p:cNvPr id="3" name="Content Placeholder 2"/>
          <p:cNvSpPr>
            <a:spLocks noGrp="1"/>
          </p:cNvSpPr>
          <p:nvPr>
            <p:ph idx="1"/>
          </p:nvPr>
        </p:nvSpPr>
        <p:spPr>
          <a:xfrm>
            <a:off x="1648700" y="1465288"/>
            <a:ext cx="8562100" cy="1697636"/>
          </a:xfrm>
        </p:spPr>
        <p:txBody>
          <a:bodyPr>
            <a:normAutofit/>
          </a:bodyPr>
          <a:lstStyle/>
          <a:p>
            <a:r>
              <a:rPr lang="en-US" sz="2400" dirty="0"/>
              <a:t>Extreme </a:t>
            </a:r>
            <a:r>
              <a:rPr lang="en-US" sz="2400" dirty="0" smtClean="0"/>
              <a:t>example for a locus with 2 alleles: </a:t>
            </a:r>
          </a:p>
          <a:p>
            <a:pPr lvl="1"/>
            <a:r>
              <a:rPr lang="en-US" sz="2000" dirty="0" smtClean="0"/>
              <a:t>A (frequency p)</a:t>
            </a:r>
          </a:p>
          <a:p>
            <a:pPr lvl="1"/>
            <a:r>
              <a:rPr lang="en-US" sz="2000" dirty="0" smtClean="0"/>
              <a:t>a (frequency q)</a:t>
            </a:r>
            <a:endParaRPr lang="en-US" sz="2000" dirty="0"/>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2018"/>
          <a:stretch/>
        </p:blipFill>
        <p:spPr>
          <a:xfrm>
            <a:off x="1524000" y="2836553"/>
            <a:ext cx="7380157" cy="3794158"/>
          </a:xfrm>
          <a:prstGeom prst="rect">
            <a:avLst/>
          </a:prstGeom>
        </p:spPr>
      </p:pic>
      <p:sp>
        <p:nvSpPr>
          <p:cNvPr id="14" name="Rectangle 13"/>
          <p:cNvSpPr/>
          <p:nvPr/>
        </p:nvSpPr>
        <p:spPr>
          <a:xfrm>
            <a:off x="1488679" y="6567545"/>
            <a:ext cx="5710564" cy="461665"/>
          </a:xfrm>
          <a:prstGeom prst="rect">
            <a:avLst/>
          </a:prstGeom>
        </p:spPr>
        <p:txBody>
          <a:bodyPr wrap="square">
            <a:spAutoFit/>
          </a:bodyPr>
          <a:lstStyle/>
          <a:p>
            <a:r>
              <a:rPr lang="en-US" sz="1200" i="1" dirty="0">
                <a:solidFill>
                  <a:srgbClr val="686868"/>
                </a:solidFill>
                <a:latin typeface="Merriweather" charset="0"/>
              </a:rPr>
              <a:t>From </a:t>
            </a:r>
            <a:r>
              <a:rPr lang="en-US" sz="1200" i="1" dirty="0" err="1">
                <a:solidFill>
                  <a:srgbClr val="686868"/>
                </a:solidFill>
                <a:latin typeface="Merriweather" charset="0"/>
              </a:rPr>
              <a:t>Hartl</a:t>
            </a:r>
            <a:r>
              <a:rPr lang="en-US" sz="1200" i="1" dirty="0">
                <a:solidFill>
                  <a:srgbClr val="686868"/>
                </a:solidFill>
                <a:latin typeface="Merriweather" charset="0"/>
              </a:rPr>
              <a:t> </a:t>
            </a:r>
            <a:r>
              <a:rPr lang="en-US" sz="1200" i="1" dirty="0">
                <a:solidFill>
                  <a:srgbClr val="686868"/>
                </a:solidFill>
                <a:latin typeface="Merriweather" charset="0"/>
              </a:rPr>
              <a:t>and Clark, Principles of Population </a:t>
            </a:r>
            <a:r>
              <a:rPr lang="en-US" sz="1200" i="1" dirty="0">
                <a:solidFill>
                  <a:srgbClr val="686868"/>
                </a:solidFill>
                <a:latin typeface="Merriweather" charset="0"/>
              </a:rPr>
              <a:t>Genetics, Third Edition, Figure 4.1</a:t>
            </a:r>
            <a:endParaRPr lang="en-US" sz="1200" i="1" dirty="0">
              <a:solidFill>
                <a:srgbClr val="686868"/>
              </a:solidFill>
              <a:latin typeface="Merriweather" charset="0"/>
            </a:endParaRPr>
          </a:p>
          <a:p>
            <a:endParaRPr lang="en-US" sz="1200" dirty="0"/>
          </a:p>
        </p:txBody>
      </p:sp>
      <p:sp>
        <p:nvSpPr>
          <p:cNvPr id="4" name="TextBox 3"/>
          <p:cNvSpPr txBox="1"/>
          <p:nvPr/>
        </p:nvSpPr>
        <p:spPr>
          <a:xfrm>
            <a:off x="9413823" y="3616756"/>
            <a:ext cx="2323475" cy="2031325"/>
          </a:xfrm>
          <a:prstGeom prst="rect">
            <a:avLst/>
          </a:prstGeom>
          <a:noFill/>
        </p:spPr>
        <p:txBody>
          <a:bodyPr wrap="square" rtlCol="0">
            <a:spAutoFit/>
          </a:bodyPr>
          <a:lstStyle/>
          <a:p>
            <a:pPr algn="ctr"/>
            <a:r>
              <a:rPr lang="en-US" dirty="0" smtClean="0"/>
              <a:t>f(AA) = 0.5</a:t>
            </a:r>
          </a:p>
          <a:p>
            <a:pPr algn="ctr"/>
            <a:r>
              <a:rPr lang="en-US" dirty="0" smtClean="0"/>
              <a:t>f(aa) = 0.5</a:t>
            </a:r>
            <a:endParaRPr lang="en-US" dirty="0"/>
          </a:p>
          <a:p>
            <a:pPr algn="ctr"/>
            <a:r>
              <a:rPr lang="en-US" dirty="0" smtClean="0"/>
              <a:t>f(Aa) = 0</a:t>
            </a:r>
          </a:p>
          <a:p>
            <a:pPr algn="ctr"/>
            <a:endParaRPr lang="en-US" dirty="0" smtClean="0"/>
          </a:p>
          <a:p>
            <a:pPr algn="ctr"/>
            <a:r>
              <a:rPr lang="mr-IN" dirty="0" smtClean="0"/>
              <a:t>…</a:t>
            </a:r>
            <a:r>
              <a:rPr lang="en-US" dirty="0" smtClean="0"/>
              <a:t>When expected genotype frequency</a:t>
            </a:r>
            <a:br>
              <a:rPr lang="en-US" dirty="0" smtClean="0"/>
            </a:br>
            <a:r>
              <a:rPr lang="en-US" dirty="0" smtClean="0"/>
              <a:t>is 2pq (0.25)</a:t>
            </a:r>
            <a:endParaRPr lang="en-US" dirty="0"/>
          </a:p>
        </p:txBody>
      </p:sp>
    </p:spTree>
    <p:extLst>
      <p:ext uri="{BB962C8B-B14F-4D97-AF65-F5344CB8AC3E}">
        <p14:creationId xmlns:p14="http://schemas.microsoft.com/office/powerpoint/2010/main" val="19306989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Population Structure</a:t>
            </a:r>
            <a:endParaRPr lang="en-US" b="1" dirty="0"/>
          </a:p>
        </p:txBody>
      </p:sp>
      <p:sp>
        <p:nvSpPr>
          <p:cNvPr id="3" name="Content Placeholder 2"/>
          <p:cNvSpPr>
            <a:spLocks noGrp="1"/>
          </p:cNvSpPr>
          <p:nvPr>
            <p:ph idx="1"/>
          </p:nvPr>
        </p:nvSpPr>
        <p:spPr>
          <a:xfrm>
            <a:off x="1648700" y="1465288"/>
            <a:ext cx="8562100" cy="4630712"/>
          </a:xfrm>
        </p:spPr>
        <p:txBody>
          <a:bodyPr>
            <a:normAutofit/>
          </a:bodyPr>
          <a:lstStyle/>
          <a:p>
            <a:r>
              <a:rPr lang="en-US" sz="2400" dirty="0"/>
              <a:t>Extreme </a:t>
            </a:r>
            <a:r>
              <a:rPr lang="en-US" sz="2400" dirty="0" smtClean="0"/>
              <a:t>example for a locus with 2 alleles: </a:t>
            </a:r>
          </a:p>
          <a:p>
            <a:pPr lvl="1"/>
            <a:r>
              <a:rPr lang="en-US" sz="2000" dirty="0" smtClean="0"/>
              <a:t>A (frequency p)</a:t>
            </a:r>
          </a:p>
          <a:p>
            <a:pPr lvl="1"/>
            <a:r>
              <a:rPr lang="en-US" sz="2000" dirty="0" smtClean="0"/>
              <a:t>a (frequency q)</a:t>
            </a:r>
          </a:p>
          <a:p>
            <a:pPr lvl="1"/>
            <a:endParaRPr lang="en-US" sz="2000" dirty="0"/>
          </a:p>
          <a:p>
            <a:r>
              <a:rPr lang="en-US" sz="2400" b="1" dirty="0" smtClean="0"/>
              <a:t>Wright’s F statistic </a:t>
            </a:r>
            <a:r>
              <a:rPr lang="en-US" sz="2400" dirty="0"/>
              <a:t>m</a:t>
            </a:r>
            <a:r>
              <a:rPr lang="en-US" sz="2400" dirty="0" smtClean="0"/>
              <a:t>easures the deviation of proportion of heterozygous Aa (H) from the </a:t>
            </a:r>
            <a:r>
              <a:rPr lang="en-US" sz="2400" i="1" dirty="0" smtClean="0"/>
              <a:t>2pq</a:t>
            </a:r>
            <a:r>
              <a:rPr lang="en-US" sz="2400" dirty="0" smtClean="0"/>
              <a:t> expected.</a:t>
            </a:r>
          </a:p>
          <a:p>
            <a:endParaRPr lang="en-US" dirty="0"/>
          </a:p>
        </p:txBody>
      </p:sp>
      <p:sp>
        <p:nvSpPr>
          <p:cNvPr id="4" name="TextBox 3"/>
          <p:cNvSpPr txBox="1"/>
          <p:nvPr/>
        </p:nvSpPr>
        <p:spPr>
          <a:xfrm>
            <a:off x="9413823" y="3616756"/>
            <a:ext cx="2323475" cy="2031325"/>
          </a:xfrm>
          <a:prstGeom prst="rect">
            <a:avLst/>
          </a:prstGeom>
          <a:noFill/>
        </p:spPr>
        <p:txBody>
          <a:bodyPr wrap="square" rtlCol="0">
            <a:spAutoFit/>
          </a:bodyPr>
          <a:lstStyle/>
          <a:p>
            <a:pPr algn="ctr"/>
            <a:r>
              <a:rPr lang="en-US" dirty="0" smtClean="0"/>
              <a:t>f(AA) = 0.5</a:t>
            </a:r>
          </a:p>
          <a:p>
            <a:pPr algn="ctr"/>
            <a:r>
              <a:rPr lang="en-US" dirty="0" smtClean="0"/>
              <a:t>f(aa) = 0.5</a:t>
            </a:r>
            <a:endParaRPr lang="en-US" dirty="0"/>
          </a:p>
          <a:p>
            <a:pPr algn="ctr"/>
            <a:r>
              <a:rPr lang="en-US" dirty="0" smtClean="0"/>
              <a:t>f(Aa) = 0</a:t>
            </a:r>
          </a:p>
          <a:p>
            <a:pPr algn="ctr"/>
            <a:endParaRPr lang="en-US" dirty="0" smtClean="0"/>
          </a:p>
          <a:p>
            <a:pPr algn="ctr"/>
            <a:r>
              <a:rPr lang="mr-IN" dirty="0" smtClean="0"/>
              <a:t>…</a:t>
            </a:r>
            <a:r>
              <a:rPr lang="en-US" dirty="0" smtClean="0"/>
              <a:t>When expected genotype frequency</a:t>
            </a:r>
            <a:br>
              <a:rPr lang="en-US" dirty="0" smtClean="0"/>
            </a:br>
            <a:r>
              <a:rPr lang="en-US" dirty="0" smtClean="0"/>
              <a:t>is 2pq (0.5)</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8465" y="3937813"/>
            <a:ext cx="2577993" cy="1608668"/>
          </a:xfrm>
          <a:prstGeom prst="rect">
            <a:avLst/>
          </a:prstGeom>
        </p:spPr>
      </p:pic>
    </p:spTree>
    <p:extLst>
      <p:ext uri="{BB962C8B-B14F-4D97-AF65-F5344CB8AC3E}">
        <p14:creationId xmlns:p14="http://schemas.microsoft.com/office/powerpoint/2010/main" val="94045668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759825" y="2578100"/>
            <a:ext cx="8664335" cy="362458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383540"/>
            <a:ext cx="8305800" cy="1841500"/>
          </a:xfrm>
          <a:prstGeom prst="rect">
            <a:avLst/>
          </a:prstGeom>
        </p:spPr>
      </p:pic>
    </p:spTree>
    <p:extLst>
      <p:ext uri="{BB962C8B-B14F-4D97-AF65-F5344CB8AC3E}">
        <p14:creationId xmlns:p14="http://schemas.microsoft.com/office/powerpoint/2010/main" val="108386608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8670" y="1394085"/>
            <a:ext cx="7799330" cy="5330971"/>
          </a:xfrm>
          <a:prstGeom prst="rect">
            <a:avLst/>
          </a:prstGeom>
        </p:spPr>
      </p:pic>
      <p:sp>
        <p:nvSpPr>
          <p:cNvPr id="5" name="Rectangle 4"/>
          <p:cNvSpPr/>
          <p:nvPr/>
        </p:nvSpPr>
        <p:spPr>
          <a:xfrm>
            <a:off x="342026" y="1951788"/>
            <a:ext cx="4434840" cy="923330"/>
          </a:xfrm>
          <a:prstGeom prst="rect">
            <a:avLst/>
          </a:prstGeom>
        </p:spPr>
        <p:txBody>
          <a:bodyPr wrap="square">
            <a:spAutoFit/>
          </a:bodyPr>
          <a:lstStyle/>
          <a:p>
            <a:r>
              <a:rPr lang="en-US" dirty="0">
                <a:solidFill>
                  <a:srgbClr val="000000"/>
                </a:solidFill>
                <a:latin typeface="Alegreya Sans" charset="0"/>
              </a:rPr>
              <a:t>Principal </a:t>
            </a:r>
            <a:r>
              <a:rPr lang="en-US" dirty="0">
                <a:solidFill>
                  <a:srgbClr val="000000"/>
                </a:solidFill>
                <a:latin typeface="Alegreya Sans" charset="0"/>
              </a:rPr>
              <a:t>components analysis of </a:t>
            </a:r>
            <a:r>
              <a:rPr lang="en-US" dirty="0">
                <a:solidFill>
                  <a:srgbClr val="000000"/>
                </a:solidFill>
                <a:latin typeface="Alegreya Sans" charset="0"/>
              </a:rPr>
              <a:t>SNP data uncovers </a:t>
            </a:r>
            <a:r>
              <a:rPr lang="en-US" dirty="0">
                <a:solidFill>
                  <a:srgbClr val="000000"/>
                </a:solidFill>
                <a:latin typeface="Alegreya Sans" charset="0"/>
              </a:rPr>
              <a:t>the major axes of genotype variance in our sample.</a:t>
            </a:r>
            <a:endParaRPr lang="en-US" dirty="0"/>
          </a:p>
        </p:txBody>
      </p:sp>
      <p:sp>
        <p:nvSpPr>
          <p:cNvPr id="6" name="Title 1"/>
          <p:cNvSpPr>
            <a:spLocks noGrp="1"/>
          </p:cNvSpPr>
          <p:nvPr>
            <p:ph type="title"/>
          </p:nvPr>
        </p:nvSpPr>
        <p:spPr>
          <a:xfrm>
            <a:off x="838200" y="365125"/>
            <a:ext cx="10515600" cy="1325563"/>
          </a:xfrm>
        </p:spPr>
        <p:txBody>
          <a:bodyPr/>
          <a:lstStyle/>
          <a:p>
            <a:r>
              <a:rPr lang="en-US" b="1" dirty="0" smtClean="0"/>
              <a:t>Principal Component Analyses</a:t>
            </a:r>
            <a:endParaRPr lang="en-US" b="1" dirty="0"/>
          </a:p>
        </p:txBody>
      </p:sp>
    </p:spTree>
    <p:extLst>
      <p:ext uri="{BB962C8B-B14F-4D97-AF65-F5344CB8AC3E}">
        <p14:creationId xmlns:p14="http://schemas.microsoft.com/office/powerpoint/2010/main" val="19643599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524666" y="1442873"/>
            <a:ext cx="5142667" cy="5415127"/>
          </a:xfrm>
          <a:prstGeom prst="rect">
            <a:avLst/>
          </a:prstGeom>
        </p:spPr>
      </p:pic>
      <p:sp>
        <p:nvSpPr>
          <p:cNvPr id="6" name="Title 1"/>
          <p:cNvSpPr>
            <a:spLocks noGrp="1"/>
          </p:cNvSpPr>
          <p:nvPr>
            <p:ph type="title"/>
          </p:nvPr>
        </p:nvSpPr>
        <p:spPr>
          <a:xfrm>
            <a:off x="838200" y="365125"/>
            <a:ext cx="10515600" cy="1325563"/>
          </a:xfrm>
        </p:spPr>
        <p:txBody>
          <a:bodyPr/>
          <a:lstStyle/>
          <a:p>
            <a:r>
              <a:rPr lang="en-US" b="1" dirty="0"/>
              <a:t>U</a:t>
            </a:r>
            <a:r>
              <a:rPr lang="en-US" b="1" dirty="0" smtClean="0"/>
              <a:t>niform Manifold Approximation and Projection (UMAP) </a:t>
            </a:r>
          </a:p>
        </p:txBody>
      </p:sp>
      <p:sp>
        <p:nvSpPr>
          <p:cNvPr id="7" name="Rectangle 6"/>
          <p:cNvSpPr/>
          <p:nvPr/>
        </p:nvSpPr>
        <p:spPr>
          <a:xfrm>
            <a:off x="7582918" y="6519446"/>
            <a:ext cx="4609082" cy="338554"/>
          </a:xfrm>
          <a:prstGeom prst="rect">
            <a:avLst/>
          </a:prstGeom>
        </p:spPr>
        <p:txBody>
          <a:bodyPr wrap="none">
            <a:spAutoFit/>
          </a:bodyPr>
          <a:lstStyle/>
          <a:p>
            <a:r>
              <a:rPr lang="en-US" sz="1600" dirty="0" smtClean="0"/>
              <a:t>https://</a:t>
            </a:r>
            <a:r>
              <a:rPr lang="en-US" sz="1600" dirty="0" err="1" smtClean="0"/>
              <a:t>macarthurlab.org</a:t>
            </a:r>
            <a:r>
              <a:rPr lang="en-US" sz="1600" dirty="0" smtClean="0"/>
              <a:t>/2018/10/17/gnomad-v2-1/</a:t>
            </a:r>
            <a:endParaRPr lang="en-US" sz="1600" dirty="0"/>
          </a:p>
        </p:txBody>
      </p:sp>
    </p:spTree>
    <p:extLst>
      <p:ext uri="{BB962C8B-B14F-4D97-AF65-F5344CB8AC3E}">
        <p14:creationId xmlns:p14="http://schemas.microsoft.com/office/powerpoint/2010/main" val="88352648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Local Ancestry</a:t>
            </a:r>
            <a:endParaRPr lang="en-US" b="1"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7523"/>
          <a:stretch/>
        </p:blipFill>
        <p:spPr>
          <a:xfrm>
            <a:off x="2593383" y="1786970"/>
            <a:ext cx="7287002" cy="5040034"/>
          </a:xfrm>
          <a:prstGeom prst="rect">
            <a:avLst/>
          </a:prstGeom>
        </p:spPr>
      </p:pic>
      <p:sp>
        <p:nvSpPr>
          <p:cNvPr id="3" name="Rectangle 2"/>
          <p:cNvSpPr/>
          <p:nvPr/>
        </p:nvSpPr>
        <p:spPr>
          <a:xfrm>
            <a:off x="3177368" y="1417638"/>
            <a:ext cx="2156360" cy="369332"/>
          </a:xfrm>
          <a:prstGeom prst="rect">
            <a:avLst/>
          </a:prstGeom>
        </p:spPr>
        <p:txBody>
          <a:bodyPr wrap="none">
            <a:spAutoFit/>
          </a:bodyPr>
          <a:lstStyle/>
          <a:p>
            <a:r>
              <a:rPr lang="en-US" b="1" dirty="0"/>
              <a:t>Caribbean </a:t>
            </a:r>
            <a:r>
              <a:rPr lang="en-US" b="1" dirty="0"/>
              <a:t>Individual</a:t>
            </a:r>
            <a:endParaRPr lang="en-US" dirty="0"/>
          </a:p>
        </p:txBody>
      </p:sp>
    </p:spTree>
    <p:extLst>
      <p:ext uri="{BB962C8B-B14F-4D97-AF65-F5344CB8AC3E}">
        <p14:creationId xmlns:p14="http://schemas.microsoft.com/office/powerpoint/2010/main" val="1473222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RFMix</a:t>
            </a:r>
            <a:r>
              <a:rPr lang="en-US" b="1" dirty="0" smtClean="0"/>
              <a:t>: Random Forest and Local Ancestry</a:t>
            </a:r>
            <a:endParaRPr lang="en-US" b="1" dirty="0"/>
          </a:p>
        </p:txBody>
      </p:sp>
      <p:sp>
        <p:nvSpPr>
          <p:cNvPr id="4" name="Rectangle 3">
            <a:extLst>
              <a:ext uri="{FF2B5EF4-FFF2-40B4-BE49-F238E27FC236}">
                <a16:creationId xmlns:a16="http://schemas.microsoft.com/office/drawing/2014/main" xmlns="" id="{092EE7CA-3853-3C43-8C59-B7E952E7BDF9}"/>
              </a:ext>
            </a:extLst>
          </p:cNvPr>
          <p:cNvSpPr/>
          <p:nvPr/>
        </p:nvSpPr>
        <p:spPr>
          <a:xfrm>
            <a:off x="133004" y="6367549"/>
            <a:ext cx="12058996" cy="307777"/>
          </a:xfrm>
          <a:prstGeom prst="rect">
            <a:avLst/>
          </a:prstGeom>
        </p:spPr>
        <p:txBody>
          <a:bodyPr wrap="square">
            <a:spAutoFit/>
          </a:bodyPr>
          <a:lstStyle/>
          <a:p>
            <a:r>
              <a:rPr lang="fr-CA" sz="1400" dirty="0">
                <a:ea typeface="Times New Roman" charset="0"/>
                <a:cs typeface="Times New Roman" charset="0"/>
              </a:rPr>
              <a:t>B. K. </a:t>
            </a:r>
            <a:r>
              <a:rPr lang="fr-CA" sz="1400" dirty="0" err="1">
                <a:ea typeface="Times New Roman" charset="0"/>
                <a:cs typeface="Times New Roman" charset="0"/>
              </a:rPr>
              <a:t>Maples</a:t>
            </a:r>
            <a:r>
              <a:rPr lang="fr-CA" sz="1400" dirty="0">
                <a:ea typeface="Times New Roman" charset="0"/>
                <a:cs typeface="Times New Roman" charset="0"/>
              </a:rPr>
              <a:t> et al., </a:t>
            </a:r>
            <a:r>
              <a:rPr lang="fr-CA" sz="1400" dirty="0" err="1">
                <a:ea typeface="Times New Roman" charset="0"/>
                <a:cs typeface="Times New Roman" charset="0"/>
              </a:rPr>
              <a:t>Rfmix</a:t>
            </a:r>
            <a:r>
              <a:rPr lang="fr-CA" sz="1400" dirty="0">
                <a:ea typeface="Times New Roman" charset="0"/>
                <a:cs typeface="Times New Roman" charset="0"/>
              </a:rPr>
              <a:t>: a discriminative </a:t>
            </a:r>
            <a:r>
              <a:rPr lang="fr-CA" sz="1400" dirty="0" err="1">
                <a:ea typeface="Times New Roman" charset="0"/>
                <a:cs typeface="Times New Roman" charset="0"/>
              </a:rPr>
              <a:t>modeling</a:t>
            </a:r>
            <a:r>
              <a:rPr lang="fr-CA" sz="1400" dirty="0">
                <a:ea typeface="Times New Roman" charset="0"/>
                <a:cs typeface="Times New Roman" charset="0"/>
              </a:rPr>
              <a:t> </a:t>
            </a:r>
            <a:r>
              <a:rPr lang="fr-CA" sz="1400" dirty="0" err="1">
                <a:ea typeface="Times New Roman" charset="0"/>
                <a:cs typeface="Times New Roman" charset="0"/>
              </a:rPr>
              <a:t>approach</a:t>
            </a:r>
            <a:r>
              <a:rPr lang="fr-CA" sz="1400" dirty="0">
                <a:ea typeface="Times New Roman" charset="0"/>
                <a:cs typeface="Times New Roman" charset="0"/>
              </a:rPr>
              <a:t> for </a:t>
            </a:r>
            <a:r>
              <a:rPr lang="fr-CA" sz="1400" dirty="0" err="1">
                <a:ea typeface="Times New Roman" charset="0"/>
                <a:cs typeface="Times New Roman" charset="0"/>
              </a:rPr>
              <a:t>rapid</a:t>
            </a:r>
            <a:r>
              <a:rPr lang="fr-CA" sz="1400" dirty="0">
                <a:ea typeface="Times New Roman" charset="0"/>
                <a:cs typeface="Times New Roman" charset="0"/>
              </a:rPr>
              <a:t> and </a:t>
            </a:r>
            <a:r>
              <a:rPr lang="fr-CA" sz="1400" dirty="0" err="1">
                <a:ea typeface="Times New Roman" charset="0"/>
                <a:cs typeface="Times New Roman" charset="0"/>
              </a:rPr>
              <a:t>robust</a:t>
            </a:r>
            <a:r>
              <a:rPr lang="fr-CA" sz="1400" dirty="0">
                <a:ea typeface="Times New Roman" charset="0"/>
                <a:cs typeface="Times New Roman" charset="0"/>
              </a:rPr>
              <a:t> local-</a:t>
            </a:r>
            <a:r>
              <a:rPr lang="fr-CA" sz="1400" dirty="0" err="1">
                <a:ea typeface="Times New Roman" charset="0"/>
                <a:cs typeface="Times New Roman" charset="0"/>
              </a:rPr>
              <a:t>ancestry</a:t>
            </a:r>
            <a:r>
              <a:rPr lang="fr-CA" sz="1400" dirty="0">
                <a:ea typeface="Times New Roman" charset="0"/>
                <a:cs typeface="Times New Roman" charset="0"/>
              </a:rPr>
              <a:t> </a:t>
            </a:r>
            <a:r>
              <a:rPr lang="fr-CA" sz="1400" dirty="0" err="1">
                <a:ea typeface="Times New Roman" charset="0"/>
                <a:cs typeface="Times New Roman" charset="0"/>
              </a:rPr>
              <a:t>inference</a:t>
            </a:r>
            <a:r>
              <a:rPr lang="fr-CA" sz="1400" dirty="0">
                <a:ea typeface="Times New Roman" charset="0"/>
                <a:cs typeface="Times New Roman" charset="0"/>
              </a:rPr>
              <a:t>, American journal of </a:t>
            </a:r>
            <a:r>
              <a:rPr lang="fr-CA" sz="1400" dirty="0" err="1">
                <a:ea typeface="Times New Roman" charset="0"/>
                <a:cs typeface="Times New Roman" charset="0"/>
              </a:rPr>
              <a:t>human</a:t>
            </a:r>
            <a:r>
              <a:rPr lang="fr-CA" sz="1400" dirty="0">
                <a:ea typeface="Times New Roman" charset="0"/>
                <a:cs typeface="Times New Roman" charset="0"/>
              </a:rPr>
              <a:t> </a:t>
            </a:r>
            <a:r>
              <a:rPr lang="fr-CA" sz="1400" dirty="0" err="1">
                <a:ea typeface="Times New Roman" charset="0"/>
                <a:cs typeface="Times New Roman" charset="0"/>
              </a:rPr>
              <a:t>genetics</a:t>
            </a:r>
            <a:r>
              <a:rPr lang="fr-CA" sz="1400" dirty="0">
                <a:ea typeface="Times New Roman" charset="0"/>
                <a:cs typeface="Times New Roman" charset="0"/>
              </a:rPr>
              <a:t> 93 (2013) 278–288.</a:t>
            </a:r>
            <a:endParaRPr lang="fr-CA" sz="1400" b="0" i="0" u="none" strike="noStrike" dirty="0">
              <a:effectLst/>
              <a:ea typeface="Times New Roman" charset="0"/>
              <a:cs typeface="Times New Roman" charset="0"/>
            </a:endParaRPr>
          </a:p>
        </p:txBody>
      </p:sp>
      <p:pic>
        <p:nvPicPr>
          <p:cNvPr id="5" name="Image 4">
            <a:extLst>
              <a:ext uri="{FF2B5EF4-FFF2-40B4-BE49-F238E27FC236}">
                <a16:creationId xmlns:a16="http://schemas.microsoft.com/office/drawing/2014/main" xmlns="" id="{560D501B-9455-BF48-933D-4EADCF3D0B5D}"/>
              </a:ext>
            </a:extLst>
          </p:cNvPr>
          <p:cNvPicPr>
            <a:picLocks noChangeAspect="1"/>
          </p:cNvPicPr>
          <p:nvPr/>
        </p:nvPicPr>
        <p:blipFill rotWithShape="1">
          <a:blip r:embed="rId2"/>
          <a:srcRect l="4587" t="975" b="67779"/>
          <a:stretch/>
        </p:blipFill>
        <p:spPr>
          <a:xfrm>
            <a:off x="3229128" y="1567496"/>
            <a:ext cx="6089344" cy="1525171"/>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5016" y="4295038"/>
            <a:ext cx="4753456" cy="1681101"/>
          </a:xfrm>
          <a:prstGeom prst="rect">
            <a:avLst/>
          </a:prstGeom>
        </p:spPr>
      </p:pic>
      <p:grpSp>
        <p:nvGrpSpPr>
          <p:cNvPr id="7" name="Group 6"/>
          <p:cNvGrpSpPr/>
          <p:nvPr/>
        </p:nvGrpSpPr>
        <p:grpSpPr>
          <a:xfrm>
            <a:off x="2613621" y="4367807"/>
            <a:ext cx="2314823" cy="1600593"/>
            <a:chOff x="10004199" y="319385"/>
            <a:chExt cx="1951395" cy="1341357"/>
          </a:xfrm>
        </p:grpSpPr>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04199" y="319385"/>
              <a:ext cx="1873818" cy="1341357"/>
            </a:xfrm>
            <a:prstGeom prst="rect">
              <a:avLst/>
            </a:prstGeom>
          </p:spPr>
        </p:pic>
        <p:sp>
          <p:nvSpPr>
            <p:cNvPr id="9" name="Rectangle 8"/>
            <p:cNvSpPr/>
            <p:nvPr/>
          </p:nvSpPr>
          <p:spPr>
            <a:xfrm>
              <a:off x="11514160" y="319385"/>
              <a:ext cx="441434" cy="5392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Image 4">
            <a:extLst>
              <a:ext uri="{FF2B5EF4-FFF2-40B4-BE49-F238E27FC236}">
                <a16:creationId xmlns:a16="http://schemas.microsoft.com/office/drawing/2014/main" xmlns="" id="{560D501B-9455-BF48-933D-4EADCF3D0B5D}"/>
              </a:ext>
            </a:extLst>
          </p:cNvPr>
          <p:cNvPicPr>
            <a:picLocks noChangeAspect="1"/>
          </p:cNvPicPr>
          <p:nvPr/>
        </p:nvPicPr>
        <p:blipFill rotWithShape="1">
          <a:blip r:embed="rId2"/>
          <a:srcRect l="5065" t="87319" r="17189" b="-1591"/>
          <a:stretch/>
        </p:blipFill>
        <p:spPr>
          <a:xfrm>
            <a:off x="3229128" y="3444418"/>
            <a:ext cx="4961828" cy="696621"/>
          </a:xfrm>
          <a:prstGeom prst="rect">
            <a:avLst/>
          </a:prstGeom>
        </p:spPr>
      </p:pic>
    </p:spTree>
    <p:extLst>
      <p:ext uri="{BB962C8B-B14F-4D97-AF65-F5344CB8AC3E}">
        <p14:creationId xmlns:p14="http://schemas.microsoft.com/office/powerpoint/2010/main" val="208801877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Deep learning for population structure?</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45" y="3487784"/>
            <a:ext cx="6718300" cy="232536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1400" y="2774556"/>
            <a:ext cx="4330700" cy="3133912"/>
          </a:xfrm>
          <a:prstGeom prst="rect">
            <a:avLst/>
          </a:prstGeom>
        </p:spPr>
      </p:pic>
      <p:sp>
        <p:nvSpPr>
          <p:cNvPr id="6" name="Rectangle 5"/>
          <p:cNvSpPr/>
          <p:nvPr/>
        </p:nvSpPr>
        <p:spPr>
          <a:xfrm>
            <a:off x="10634663" y="5227293"/>
            <a:ext cx="1438273" cy="7904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1314450" y="6153786"/>
            <a:ext cx="10507492" cy="369332"/>
          </a:xfrm>
          <a:prstGeom prst="rect">
            <a:avLst/>
          </a:prstGeom>
          <a:noFill/>
        </p:spPr>
        <p:txBody>
          <a:bodyPr wrap="none" rtlCol="0">
            <a:spAutoFit/>
          </a:bodyPr>
          <a:lstStyle/>
          <a:p>
            <a:r>
              <a:rPr lang="en-CA" b="1" dirty="0" smtClean="0"/>
              <a:t>CNN/RNN do </a:t>
            </a:r>
            <a:r>
              <a:rPr lang="en-CA" b="1" dirty="0" smtClean="0"/>
              <a:t>not solve the problem of prediction from individual level genomics data (violate stationarity)</a:t>
            </a:r>
            <a:endParaRPr lang="en-CA" b="1" dirty="0"/>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4450" y="1690688"/>
            <a:ext cx="4779095" cy="1551778"/>
          </a:xfrm>
          <a:prstGeom prst="rect">
            <a:avLst/>
          </a:prstGeom>
        </p:spPr>
      </p:pic>
    </p:spTree>
    <p:extLst>
      <p:ext uri="{BB962C8B-B14F-4D97-AF65-F5344CB8AC3E}">
        <p14:creationId xmlns:p14="http://schemas.microsoft.com/office/powerpoint/2010/main" val="461184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Functional Genomics</a:t>
            </a:r>
            <a:endParaRPr lang="en-US" b="1" dirty="0"/>
          </a:p>
        </p:txBody>
      </p:sp>
      <p:sp>
        <p:nvSpPr>
          <p:cNvPr id="5" name="Rectangle 4"/>
          <p:cNvSpPr/>
          <p:nvPr/>
        </p:nvSpPr>
        <p:spPr>
          <a:xfrm>
            <a:off x="838200" y="1591786"/>
            <a:ext cx="5144998" cy="369332"/>
          </a:xfrm>
          <a:prstGeom prst="rect">
            <a:avLst/>
          </a:prstGeom>
        </p:spPr>
        <p:txBody>
          <a:bodyPr wrap="none">
            <a:spAutoFit/>
          </a:bodyPr>
          <a:lstStyle/>
          <a:p>
            <a:r>
              <a:rPr lang="en-US" b="1" i="0" u="none" strike="noStrike" dirty="0" smtClean="0">
                <a:solidFill>
                  <a:srgbClr val="000000"/>
                </a:solidFill>
                <a:effectLst/>
              </a:rPr>
              <a:t>Assigning </a:t>
            </a:r>
            <a:r>
              <a:rPr lang="en-US" b="1" i="0" u="none" strike="noStrike" dirty="0" smtClean="0">
                <a:solidFill>
                  <a:srgbClr val="000000"/>
                </a:solidFill>
                <a:effectLst/>
              </a:rPr>
              <a:t>function at the near-nucleotide resolution</a:t>
            </a:r>
            <a:endParaRPr lang="en-US" b="1" dirty="0"/>
          </a:p>
        </p:txBody>
      </p:sp>
      <p:sp>
        <p:nvSpPr>
          <p:cNvPr id="8" name="TextBox 7"/>
          <p:cNvSpPr txBox="1"/>
          <p:nvPr/>
        </p:nvSpPr>
        <p:spPr>
          <a:xfrm>
            <a:off x="73814" y="6596390"/>
            <a:ext cx="5532284" cy="261610"/>
          </a:xfrm>
          <a:prstGeom prst="rect">
            <a:avLst/>
          </a:prstGeom>
          <a:noFill/>
        </p:spPr>
        <p:txBody>
          <a:bodyPr wrap="none" rtlCol="0">
            <a:spAutoFit/>
          </a:bodyPr>
          <a:lstStyle/>
          <a:p>
            <a:r>
              <a:rPr lang="en-US" sz="1100" dirty="0" smtClean="0"/>
              <a:t>Modified from </a:t>
            </a:r>
            <a:r>
              <a:rPr lang="en-US" sz="1100" i="1" dirty="0">
                <a:hlinkClick r:id="rId2"/>
              </a:rPr>
              <a:t>A User's Guide to the Encyclopedia of DNA Elements (ENCODE)</a:t>
            </a:r>
            <a:r>
              <a:rPr lang="en-US" sz="1100" dirty="0">
                <a:hlinkClick r:id="rId2"/>
              </a:rPr>
              <a:t> in PLoS Biology.</a:t>
            </a:r>
            <a:endParaRPr lang="en-US" sz="1100" dirty="0"/>
          </a:p>
        </p:txBody>
      </p:sp>
      <p:grpSp>
        <p:nvGrpSpPr>
          <p:cNvPr id="30" name="Group 29"/>
          <p:cNvGrpSpPr/>
          <p:nvPr/>
        </p:nvGrpSpPr>
        <p:grpSpPr>
          <a:xfrm>
            <a:off x="342531" y="2071107"/>
            <a:ext cx="7703379" cy="4590312"/>
            <a:chOff x="2560798" y="2136883"/>
            <a:chExt cx="7703379" cy="4590312"/>
          </a:xfrm>
        </p:grpSpPr>
        <p:pic>
          <p:nvPicPr>
            <p:cNvPr id="4" name="Picture 3"/>
            <p:cNvPicPr>
              <a:picLocks noChangeAspect="1"/>
            </p:cNvPicPr>
            <p:nvPr/>
          </p:nvPicPr>
          <p:blipFill>
            <a:blip r:embed="rId3"/>
            <a:stretch>
              <a:fillRect/>
            </a:stretch>
          </p:blipFill>
          <p:spPr>
            <a:xfrm>
              <a:off x="2560798" y="2136883"/>
              <a:ext cx="7703379" cy="4590312"/>
            </a:xfrm>
            <a:prstGeom prst="rect">
              <a:avLst/>
            </a:prstGeom>
          </p:spPr>
        </p:pic>
        <p:grpSp>
          <p:nvGrpSpPr>
            <p:cNvPr id="9" name="Group 8"/>
            <p:cNvGrpSpPr/>
            <p:nvPr/>
          </p:nvGrpSpPr>
          <p:grpSpPr>
            <a:xfrm>
              <a:off x="2839956" y="3059616"/>
              <a:ext cx="745067" cy="651933"/>
              <a:chOff x="2692400" y="3059616"/>
              <a:chExt cx="745067" cy="651933"/>
            </a:xfrm>
          </p:grpSpPr>
          <p:sp>
            <p:nvSpPr>
              <p:cNvPr id="7" name="Rounded Rectangle 6"/>
              <p:cNvSpPr/>
              <p:nvPr/>
            </p:nvSpPr>
            <p:spPr>
              <a:xfrm>
                <a:off x="2692400" y="3059616"/>
                <a:ext cx="745067" cy="651933"/>
              </a:xfrm>
              <a:prstGeom prst="roundRect">
                <a:avLst/>
              </a:prstGeom>
              <a:solidFill>
                <a:schemeClr val="bg1">
                  <a:lumMod val="8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839956" y="3247082"/>
                <a:ext cx="449953" cy="276999"/>
              </a:xfrm>
              <a:prstGeom prst="rect">
                <a:avLst/>
              </a:prstGeom>
              <a:noFill/>
            </p:spPr>
            <p:txBody>
              <a:bodyPr wrap="square" rtlCol="0">
                <a:spAutoFit/>
              </a:bodyPr>
              <a:lstStyle/>
              <a:p>
                <a:r>
                  <a:rPr lang="en-US" sz="1200" dirty="0" smtClean="0"/>
                  <a:t>Hi-C</a:t>
                </a:r>
                <a:endParaRPr lang="en-US" sz="1200" dirty="0"/>
              </a:p>
            </p:txBody>
          </p:sp>
        </p:grpSp>
        <p:grpSp>
          <p:nvGrpSpPr>
            <p:cNvPr id="10" name="Group 9"/>
            <p:cNvGrpSpPr/>
            <p:nvPr/>
          </p:nvGrpSpPr>
          <p:grpSpPr>
            <a:xfrm>
              <a:off x="4538130" y="4432033"/>
              <a:ext cx="829733" cy="597160"/>
              <a:chOff x="2629127" y="3059616"/>
              <a:chExt cx="885824" cy="651933"/>
            </a:xfrm>
          </p:grpSpPr>
          <p:sp>
            <p:nvSpPr>
              <p:cNvPr id="11" name="Rounded Rectangle 10"/>
              <p:cNvSpPr/>
              <p:nvPr/>
            </p:nvSpPr>
            <p:spPr>
              <a:xfrm>
                <a:off x="2692400" y="3059616"/>
                <a:ext cx="745067" cy="651933"/>
              </a:xfrm>
              <a:prstGeom prst="roundRect">
                <a:avLst/>
              </a:prstGeom>
              <a:solidFill>
                <a:schemeClr val="bg1">
                  <a:lumMod val="8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2629127" y="3247082"/>
                <a:ext cx="885824" cy="277206"/>
              </a:xfrm>
              <a:prstGeom prst="rect">
                <a:avLst/>
              </a:prstGeom>
              <a:noFill/>
            </p:spPr>
            <p:txBody>
              <a:bodyPr wrap="square" rtlCol="0">
                <a:spAutoFit/>
              </a:bodyPr>
              <a:lstStyle/>
              <a:p>
                <a:r>
                  <a:rPr lang="en-US" sz="1050" smtClean="0"/>
                  <a:t>Methylome</a:t>
                </a:r>
                <a:endParaRPr lang="en-US" sz="1050" dirty="0"/>
              </a:p>
            </p:txBody>
          </p:sp>
        </p:grpSp>
        <p:sp>
          <p:nvSpPr>
            <p:cNvPr id="13" name="Oval 12"/>
            <p:cNvSpPr/>
            <p:nvPr/>
          </p:nvSpPr>
          <p:spPr>
            <a:xfrm>
              <a:off x="4250267" y="5342467"/>
              <a:ext cx="67733" cy="84666"/>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4275666" y="5435600"/>
              <a:ext cx="0" cy="152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4368797" y="5037667"/>
              <a:ext cx="457200" cy="347133"/>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3585021" y="3247082"/>
              <a:ext cx="253875" cy="30991"/>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V="1">
              <a:off x="3585021" y="3120983"/>
              <a:ext cx="253875" cy="32758"/>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89992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205"/>
          <p:cNvGrpSpPr/>
          <p:nvPr/>
        </p:nvGrpSpPr>
        <p:grpSpPr>
          <a:xfrm>
            <a:off x="3381578" y="4742556"/>
            <a:ext cx="630952" cy="375663"/>
            <a:chOff x="0" y="0"/>
            <a:chExt cx="1682537" cy="1001766"/>
          </a:xfrm>
        </p:grpSpPr>
        <p:sp>
          <p:nvSpPr>
            <p:cNvPr id="203" name="Shape 203"/>
            <p:cNvSpPr/>
            <p:nvPr/>
          </p:nvSpPr>
          <p:spPr>
            <a:xfrm rot="16200579">
              <a:off x="340527" y="-340302"/>
              <a:ext cx="1001484" cy="1682370"/>
            </a:xfrm>
            <a:prstGeom prst="rect">
              <a:avLst/>
            </a:prstGeom>
            <a:noFill/>
            <a:ln w="25400" cap="flat">
              <a:solidFill>
                <a:srgbClr val="000000"/>
              </a:solidFill>
              <a:prstDash val="solid"/>
              <a:miter lim="400000"/>
            </a:ln>
            <a:effectLst/>
          </p:spPr>
          <p:txBody>
            <a:bodyPr wrap="square" lIns="19050" tIns="19050" rIns="19050" bIns="19050" numCol="1" anchor="ctr">
              <a:noAutofit/>
            </a:bodyPr>
            <a:lstStyle/>
            <a:p>
              <a:pPr defTabSz="219075">
                <a:defRPr sz="2400"/>
              </a:pPr>
              <a:endParaRPr sz="900"/>
            </a:p>
          </p:txBody>
        </p:sp>
        <p:pic>
          <p:nvPicPr>
            <p:cNvPr id="204" name="X.png"/>
            <p:cNvPicPr>
              <a:picLocks noChangeAspect="1"/>
            </p:cNvPicPr>
            <p:nvPr/>
          </p:nvPicPr>
          <p:blipFill>
            <a:blip r:embed="rId3">
              <a:extLst/>
            </a:blip>
            <a:srcRect/>
            <a:stretch>
              <a:fillRect/>
            </a:stretch>
          </p:blipFill>
          <p:spPr>
            <a:xfrm>
              <a:off x="583490" y="277116"/>
              <a:ext cx="515516" cy="447286"/>
            </a:xfrm>
            <a:prstGeom prst="rect">
              <a:avLst/>
            </a:prstGeom>
            <a:ln w="12700" cap="flat">
              <a:noFill/>
              <a:miter lim="400000"/>
            </a:ln>
            <a:effectLst/>
          </p:spPr>
        </p:pic>
      </p:grpSp>
      <p:grpSp>
        <p:nvGrpSpPr>
          <p:cNvPr id="209" name="Group 209"/>
          <p:cNvGrpSpPr/>
          <p:nvPr/>
        </p:nvGrpSpPr>
        <p:grpSpPr>
          <a:xfrm>
            <a:off x="3381578" y="2334345"/>
            <a:ext cx="630952" cy="787164"/>
            <a:chOff x="0" y="0"/>
            <a:chExt cx="1682537" cy="2099103"/>
          </a:xfrm>
        </p:grpSpPr>
        <p:pic>
          <p:nvPicPr>
            <p:cNvPr id="206" name="Yhat.png"/>
            <p:cNvPicPr>
              <a:picLocks noChangeAspect="1"/>
            </p:cNvPicPr>
            <p:nvPr/>
          </p:nvPicPr>
          <p:blipFill>
            <a:blip r:embed="rId4">
              <a:extLst/>
            </a:blip>
            <a:stretch>
              <a:fillRect/>
            </a:stretch>
          </p:blipFill>
          <p:spPr>
            <a:xfrm>
              <a:off x="612857" y="243104"/>
              <a:ext cx="456824" cy="515558"/>
            </a:xfrm>
            <a:prstGeom prst="rect">
              <a:avLst/>
            </a:prstGeom>
            <a:ln w="12700" cap="flat">
              <a:noFill/>
              <a:miter lim="400000"/>
            </a:ln>
            <a:effectLst/>
          </p:spPr>
        </p:pic>
        <p:sp>
          <p:nvSpPr>
            <p:cNvPr id="207" name="Shape 207"/>
            <p:cNvSpPr/>
            <p:nvPr/>
          </p:nvSpPr>
          <p:spPr>
            <a:xfrm rot="16200579">
              <a:off x="340527" y="-340302"/>
              <a:ext cx="1001484" cy="1682370"/>
            </a:xfrm>
            <a:prstGeom prst="rect">
              <a:avLst/>
            </a:prstGeom>
            <a:noFill/>
            <a:ln w="25400" cap="flat">
              <a:solidFill>
                <a:srgbClr val="000000"/>
              </a:solidFill>
              <a:prstDash val="solid"/>
              <a:miter lim="400000"/>
            </a:ln>
            <a:effectLst/>
          </p:spPr>
          <p:txBody>
            <a:bodyPr wrap="square" lIns="19050" tIns="19050" rIns="19050" bIns="19050" numCol="1" anchor="ctr">
              <a:noAutofit/>
            </a:bodyPr>
            <a:lstStyle/>
            <a:p>
              <a:pPr defTabSz="219075">
                <a:defRPr sz="2400"/>
              </a:pPr>
              <a:endParaRPr sz="900"/>
            </a:p>
          </p:txBody>
        </p:sp>
        <p:sp>
          <p:nvSpPr>
            <p:cNvPr id="208" name="Shape 208"/>
            <p:cNvSpPr/>
            <p:nvPr/>
          </p:nvSpPr>
          <p:spPr>
            <a:xfrm flipV="1">
              <a:off x="841268" y="1038739"/>
              <a:ext cx="1" cy="1060365"/>
            </a:xfrm>
            <a:prstGeom prst="line">
              <a:avLst/>
            </a:prstGeom>
            <a:noFill/>
            <a:ln w="25400" cap="flat">
              <a:solidFill>
                <a:srgbClr val="000000"/>
              </a:solidFill>
              <a:prstDash val="solid"/>
              <a:miter lim="400000"/>
              <a:tailEnd type="triangle" w="med" len="med"/>
            </a:ln>
            <a:effectLst/>
          </p:spPr>
          <p:txBody>
            <a:bodyPr wrap="square" lIns="19050" tIns="19050" rIns="19050" bIns="19050" numCol="1" anchor="ctr">
              <a:noAutofit/>
            </a:bodyPr>
            <a:lstStyle/>
            <a:p>
              <a:pPr defTabSz="219075">
                <a:defRPr sz="2400"/>
              </a:pPr>
              <a:endParaRPr sz="900"/>
            </a:p>
          </p:txBody>
        </p:sp>
      </p:grpSp>
      <p:grpSp>
        <p:nvGrpSpPr>
          <p:cNvPr id="216" name="Group 216"/>
          <p:cNvGrpSpPr/>
          <p:nvPr/>
        </p:nvGrpSpPr>
        <p:grpSpPr>
          <a:xfrm>
            <a:off x="3252181" y="3130649"/>
            <a:ext cx="889749" cy="1599653"/>
            <a:chOff x="0" y="0"/>
            <a:chExt cx="2372662" cy="4265740"/>
          </a:xfrm>
        </p:grpSpPr>
        <p:sp>
          <p:nvSpPr>
            <p:cNvPr id="210" name="Shape 210"/>
            <p:cNvSpPr/>
            <p:nvPr/>
          </p:nvSpPr>
          <p:spPr>
            <a:xfrm flipV="1">
              <a:off x="1186331" y="3205376"/>
              <a:ext cx="1" cy="1060365"/>
            </a:xfrm>
            <a:prstGeom prst="line">
              <a:avLst/>
            </a:prstGeom>
            <a:noFill/>
            <a:ln w="25400" cap="flat">
              <a:solidFill>
                <a:srgbClr val="000000"/>
              </a:solidFill>
              <a:prstDash val="solid"/>
              <a:miter lim="400000"/>
              <a:tailEnd type="triangle" w="med" len="med"/>
            </a:ln>
            <a:effectLst/>
          </p:spPr>
          <p:txBody>
            <a:bodyPr wrap="square" lIns="19050" tIns="19050" rIns="19050" bIns="19050" numCol="1" anchor="ctr">
              <a:noAutofit/>
            </a:bodyPr>
            <a:lstStyle/>
            <a:p>
              <a:pPr defTabSz="219075">
                <a:defRPr sz="2400"/>
              </a:pPr>
              <a:endParaRPr sz="1400"/>
            </a:p>
          </p:txBody>
        </p:sp>
        <p:sp>
          <p:nvSpPr>
            <p:cNvPr id="211" name="Shape 211"/>
            <p:cNvSpPr/>
            <p:nvPr/>
          </p:nvSpPr>
          <p:spPr>
            <a:xfrm rot="16200579">
              <a:off x="685190" y="1466010"/>
              <a:ext cx="1002283" cy="2372495"/>
            </a:xfrm>
            <a:prstGeom prst="rect">
              <a:avLst/>
            </a:prstGeom>
            <a:noFill/>
            <a:ln w="25400" cap="flat">
              <a:solidFill>
                <a:srgbClr val="000000"/>
              </a:solidFill>
              <a:prstDash val="solid"/>
              <a:miter lim="400000"/>
            </a:ln>
            <a:effectLst/>
          </p:spPr>
          <p:txBody>
            <a:bodyPr wrap="square" lIns="19050" tIns="19050" rIns="19050" bIns="19050" numCol="1" anchor="ctr">
              <a:noAutofit/>
            </a:bodyPr>
            <a:lstStyle/>
            <a:p>
              <a:pPr defTabSz="219075">
                <a:defRPr sz="2400"/>
              </a:pPr>
              <a:endParaRPr sz="1400"/>
            </a:p>
          </p:txBody>
        </p:sp>
        <p:sp>
          <p:nvSpPr>
            <p:cNvPr id="212" name="Shape 212"/>
            <p:cNvSpPr/>
            <p:nvPr/>
          </p:nvSpPr>
          <p:spPr>
            <a:xfrm flipV="1">
              <a:off x="1186331" y="1065241"/>
              <a:ext cx="1" cy="1060365"/>
            </a:xfrm>
            <a:prstGeom prst="line">
              <a:avLst/>
            </a:prstGeom>
            <a:noFill/>
            <a:ln w="25400" cap="flat">
              <a:solidFill>
                <a:srgbClr val="000000"/>
              </a:solidFill>
              <a:prstDash val="solid"/>
              <a:miter lim="400000"/>
              <a:tailEnd type="triangle" w="med" len="med"/>
            </a:ln>
            <a:effectLst/>
          </p:spPr>
          <p:txBody>
            <a:bodyPr wrap="square" lIns="19050" tIns="19050" rIns="19050" bIns="19050" numCol="1" anchor="ctr">
              <a:noAutofit/>
            </a:bodyPr>
            <a:lstStyle/>
            <a:p>
              <a:pPr defTabSz="219075">
                <a:defRPr sz="2400"/>
              </a:pPr>
              <a:endParaRPr sz="1400"/>
            </a:p>
          </p:txBody>
        </p:sp>
        <p:sp>
          <p:nvSpPr>
            <p:cNvPr id="213" name="Shape 213"/>
            <p:cNvSpPr/>
            <p:nvPr/>
          </p:nvSpPr>
          <p:spPr>
            <a:xfrm rot="16200579">
              <a:off x="685190" y="-684907"/>
              <a:ext cx="1002283" cy="2372495"/>
            </a:xfrm>
            <a:prstGeom prst="rect">
              <a:avLst/>
            </a:prstGeom>
            <a:noFill/>
            <a:ln w="25400" cap="flat">
              <a:solidFill>
                <a:srgbClr val="000000"/>
              </a:solidFill>
              <a:prstDash val="solid"/>
              <a:miter lim="400000"/>
            </a:ln>
            <a:effectLst/>
          </p:spPr>
          <p:txBody>
            <a:bodyPr wrap="square" lIns="19050" tIns="19050" rIns="19050" bIns="19050" numCol="1" anchor="ctr">
              <a:noAutofit/>
            </a:bodyPr>
            <a:lstStyle/>
            <a:p>
              <a:pPr defTabSz="219075">
                <a:defRPr sz="2400"/>
              </a:pPr>
              <a:endParaRPr sz="1400"/>
            </a:p>
          </p:txBody>
        </p:sp>
        <p:sp>
          <p:nvSpPr>
            <p:cNvPr id="214" name="Shape 214"/>
            <p:cNvSpPr/>
            <p:nvPr/>
          </p:nvSpPr>
          <p:spPr>
            <a:xfrm>
              <a:off x="565752" y="140390"/>
              <a:ext cx="1241158" cy="8019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9050" tIns="19050" rIns="19050" bIns="19050" numCol="1" anchor="ctr">
              <a:noAutofit/>
            </a:bodyPr>
            <a:lstStyle>
              <a:lvl1pPr defTabSz="584200">
                <a:defRPr sz="2800"/>
              </a:lvl1pPr>
            </a:lstStyle>
            <a:p>
              <a:r>
                <a:rPr sz="1400"/>
                <a:t>MLP</a:t>
              </a:r>
            </a:p>
          </p:txBody>
        </p:sp>
        <p:sp>
          <p:nvSpPr>
            <p:cNvPr id="215" name="Shape 215"/>
            <p:cNvSpPr/>
            <p:nvPr/>
          </p:nvSpPr>
          <p:spPr>
            <a:xfrm>
              <a:off x="565752" y="2291308"/>
              <a:ext cx="1241158" cy="8019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9050" tIns="19050" rIns="19050" bIns="19050" numCol="1" anchor="ctr">
              <a:noAutofit/>
            </a:bodyPr>
            <a:lstStyle>
              <a:lvl1pPr defTabSz="584200">
                <a:defRPr sz="2800"/>
              </a:lvl1pPr>
            </a:lstStyle>
            <a:p>
              <a:r>
                <a:rPr sz="1400"/>
                <a:t>MLP</a:t>
              </a:r>
            </a:p>
          </p:txBody>
        </p:sp>
      </p:grpSp>
      <p:grpSp>
        <p:nvGrpSpPr>
          <p:cNvPr id="221" name="Group 221"/>
          <p:cNvGrpSpPr/>
          <p:nvPr/>
        </p:nvGrpSpPr>
        <p:grpSpPr>
          <a:xfrm>
            <a:off x="3691120" y="2334346"/>
            <a:ext cx="1487743" cy="1469969"/>
            <a:chOff x="0" y="0"/>
            <a:chExt cx="3967314" cy="3919917"/>
          </a:xfrm>
        </p:grpSpPr>
        <p:sp>
          <p:nvSpPr>
            <p:cNvPr id="217" name="Shape 217"/>
            <p:cNvSpPr/>
            <p:nvPr/>
          </p:nvSpPr>
          <p:spPr>
            <a:xfrm>
              <a:off x="0" y="3896831"/>
              <a:ext cx="3112339" cy="1"/>
            </a:xfrm>
            <a:prstGeom prst="line">
              <a:avLst/>
            </a:prstGeom>
            <a:noFill/>
            <a:ln w="25400" cap="flat">
              <a:solidFill>
                <a:srgbClr val="000000"/>
              </a:solidFill>
              <a:custDash>
                <a:ds d="600000" sp="600000"/>
              </a:custDash>
              <a:miter lim="400000"/>
            </a:ln>
            <a:effectLst/>
          </p:spPr>
          <p:txBody>
            <a:bodyPr wrap="square" lIns="19050" tIns="19050" rIns="19050" bIns="19050" numCol="1" anchor="ctr">
              <a:noAutofit/>
            </a:bodyPr>
            <a:lstStyle/>
            <a:p>
              <a:pPr defTabSz="219075">
                <a:defRPr sz="2400"/>
              </a:pPr>
              <a:endParaRPr sz="900"/>
            </a:p>
          </p:txBody>
        </p:sp>
        <p:sp>
          <p:nvSpPr>
            <p:cNvPr id="218" name="Shape 218"/>
            <p:cNvSpPr/>
            <p:nvPr/>
          </p:nvSpPr>
          <p:spPr>
            <a:xfrm flipV="1">
              <a:off x="3086294" y="1098452"/>
              <a:ext cx="39752" cy="2821466"/>
            </a:xfrm>
            <a:prstGeom prst="line">
              <a:avLst/>
            </a:prstGeom>
            <a:noFill/>
            <a:ln w="25400" cap="flat">
              <a:solidFill>
                <a:srgbClr val="000000"/>
              </a:solidFill>
              <a:custDash>
                <a:ds d="600000" sp="600000"/>
              </a:custDash>
              <a:miter lim="400000"/>
              <a:tailEnd type="triangle" w="med" len="med"/>
            </a:ln>
            <a:effectLst/>
          </p:spPr>
          <p:txBody>
            <a:bodyPr wrap="square" lIns="19050" tIns="19050" rIns="19050" bIns="19050" numCol="1" anchor="ctr">
              <a:noAutofit/>
            </a:bodyPr>
            <a:lstStyle/>
            <a:p>
              <a:pPr defTabSz="219075">
                <a:defRPr sz="2400"/>
              </a:pPr>
              <a:endParaRPr sz="900"/>
            </a:p>
          </p:txBody>
        </p:sp>
        <p:sp>
          <p:nvSpPr>
            <p:cNvPr id="219" name="Shape 219"/>
            <p:cNvSpPr/>
            <p:nvPr/>
          </p:nvSpPr>
          <p:spPr>
            <a:xfrm rot="16200579">
              <a:off x="2625303" y="-340302"/>
              <a:ext cx="1001485" cy="1682370"/>
            </a:xfrm>
            <a:prstGeom prst="rect">
              <a:avLst/>
            </a:prstGeom>
            <a:noFill/>
            <a:ln w="25400" cap="flat">
              <a:solidFill>
                <a:srgbClr val="000000"/>
              </a:solidFill>
              <a:prstDash val="solid"/>
              <a:miter lim="400000"/>
            </a:ln>
            <a:effectLst/>
          </p:spPr>
          <p:txBody>
            <a:bodyPr wrap="square" lIns="19050" tIns="19050" rIns="19050" bIns="19050" numCol="1" anchor="ctr">
              <a:noAutofit/>
            </a:bodyPr>
            <a:lstStyle/>
            <a:p>
              <a:pPr defTabSz="219075">
                <a:defRPr sz="2400"/>
              </a:pPr>
              <a:endParaRPr sz="900"/>
            </a:p>
          </p:txBody>
        </p:sp>
        <p:pic>
          <p:nvPicPr>
            <p:cNvPr id="220" name="Xhat.png"/>
            <p:cNvPicPr>
              <a:picLocks noChangeAspect="1"/>
            </p:cNvPicPr>
            <p:nvPr/>
          </p:nvPicPr>
          <p:blipFill>
            <a:blip r:embed="rId5">
              <a:extLst/>
            </a:blip>
            <a:stretch>
              <a:fillRect/>
            </a:stretch>
          </p:blipFill>
          <p:spPr>
            <a:xfrm>
              <a:off x="2901578" y="243104"/>
              <a:ext cx="443772" cy="515558"/>
            </a:xfrm>
            <a:prstGeom prst="rect">
              <a:avLst/>
            </a:prstGeom>
            <a:ln w="12700" cap="flat">
              <a:noFill/>
              <a:miter lim="400000"/>
            </a:ln>
            <a:effectLst/>
          </p:spPr>
        </p:pic>
      </p:grpSp>
      <p:pic>
        <p:nvPicPr>
          <p:cNvPr id="222" name="Wd.png"/>
          <p:cNvPicPr>
            <a:picLocks noChangeAspect="1"/>
          </p:cNvPicPr>
          <p:nvPr/>
        </p:nvPicPr>
        <p:blipFill>
          <a:blip r:embed="rId6">
            <a:extLst/>
          </a:blip>
          <a:stretch>
            <a:fillRect/>
          </a:stretch>
        </p:blipFill>
        <p:spPr>
          <a:xfrm>
            <a:off x="4925324" y="3449486"/>
            <a:ext cx="300742" cy="190266"/>
          </a:xfrm>
          <a:prstGeom prst="rect">
            <a:avLst/>
          </a:prstGeom>
          <a:ln w="12700">
            <a:miter lim="400000"/>
          </a:ln>
        </p:spPr>
      </p:pic>
      <p:pic>
        <p:nvPicPr>
          <p:cNvPr id="223" name="We.png"/>
          <p:cNvPicPr>
            <a:picLocks noChangeAspect="1"/>
          </p:cNvPicPr>
          <p:nvPr/>
        </p:nvPicPr>
        <p:blipFill>
          <a:blip r:embed="rId7">
            <a:extLst/>
          </a:blip>
          <a:stretch>
            <a:fillRect/>
          </a:stretch>
        </p:blipFill>
        <p:spPr>
          <a:xfrm>
            <a:off x="3346535" y="4477703"/>
            <a:ext cx="303504" cy="164693"/>
          </a:xfrm>
          <a:prstGeom prst="rect">
            <a:avLst/>
          </a:prstGeom>
          <a:ln w="12700">
            <a:miter lim="400000"/>
          </a:ln>
        </p:spPr>
      </p:pic>
      <p:sp>
        <p:nvSpPr>
          <p:cNvPr id="236" name="Shape 236"/>
          <p:cNvSpPr/>
          <p:nvPr/>
        </p:nvSpPr>
        <p:spPr>
          <a:xfrm>
            <a:off x="3073818" y="5220981"/>
            <a:ext cx="1255152" cy="469359"/>
          </a:xfrm>
          <a:prstGeom prst="rect">
            <a:avLst/>
          </a:prstGeom>
          <a:ln w="12700">
            <a:miter lim="400000"/>
          </a:ln>
          <a:extLst>
            <a:ext uri="{C572A759-6A51-4108-AA02-DFA0A04FC94B}">
              <ma14:wrappingTextBoxFlag xmlns:ma14="http://schemas.microsoft.com/office/mac/drawingml/2011/main" val="1"/>
            </a:ext>
          </a:extLst>
        </p:spPr>
        <p:txBody>
          <a:bodyPr wrap="none" lIns="19050" tIns="19050" rIns="19050" bIns="19050" anchor="ctr">
            <a:spAutoFit/>
          </a:bodyPr>
          <a:lstStyle/>
          <a:p>
            <a:pPr algn="ctr"/>
            <a:r>
              <a:rPr sz="1400"/>
              <a:t>Input = 1 sample</a:t>
            </a:r>
          </a:p>
          <a:p>
            <a:pPr algn="ctr"/>
            <a:r>
              <a:rPr sz="1400" b="1" dirty="0">
                <a:latin typeface="Helvetica"/>
                <a:ea typeface="Helvetica"/>
                <a:cs typeface="Helvetica"/>
                <a:sym typeface="Helvetica"/>
              </a:rPr>
              <a:t>1</a:t>
            </a:r>
            <a:r>
              <a:rPr sz="1400" dirty="0"/>
              <a:t>x</a:t>
            </a:r>
            <a:r>
              <a:rPr sz="1400" b="1" dirty="0">
                <a:latin typeface="Helvetica"/>
                <a:ea typeface="Helvetica"/>
                <a:cs typeface="Helvetica"/>
                <a:sym typeface="Helvetica"/>
              </a:rPr>
              <a:t>F</a:t>
            </a:r>
          </a:p>
        </p:txBody>
      </p:sp>
      <p:sp>
        <p:nvSpPr>
          <p:cNvPr id="253" name="Shape 253"/>
          <p:cNvSpPr/>
          <p:nvPr/>
        </p:nvSpPr>
        <p:spPr>
          <a:xfrm>
            <a:off x="2196724" y="1807314"/>
            <a:ext cx="1069203" cy="869469"/>
          </a:xfrm>
          <a:prstGeom prst="rect">
            <a:avLst/>
          </a:prstGeom>
          <a:ln w="12700">
            <a:miter lim="400000"/>
          </a:ln>
          <a:extLst>
            <a:ext uri="{C572A759-6A51-4108-AA02-DFA0A04FC94B}">
              <ma14:wrappingTextBoxFlag xmlns:ma14="http://schemas.microsoft.com/office/mac/drawingml/2011/main" val="1"/>
            </a:ext>
          </a:extLst>
        </p:spPr>
        <p:txBody>
          <a:bodyPr wrap="none" lIns="19050" tIns="19050" rIns="19050" bIns="19050" anchor="ctr">
            <a:spAutoFit/>
          </a:bodyPr>
          <a:lstStyle/>
          <a:p>
            <a:r>
              <a:rPr dirty="0"/>
              <a:t>Input data:</a:t>
            </a:r>
          </a:p>
          <a:p>
            <a:r>
              <a:rPr dirty="0"/>
              <a:t> </a:t>
            </a:r>
            <a:r>
              <a:rPr b="1" dirty="0">
                <a:latin typeface="Helvetica"/>
                <a:ea typeface="Helvetica"/>
                <a:cs typeface="Helvetica"/>
                <a:sym typeface="Helvetica"/>
              </a:rPr>
              <a:t>N</a:t>
            </a:r>
            <a:r>
              <a:rPr dirty="0"/>
              <a:t>x</a:t>
            </a:r>
            <a:r>
              <a:rPr b="1" dirty="0">
                <a:latin typeface="Helvetica"/>
                <a:ea typeface="Helvetica"/>
                <a:cs typeface="Helvetica"/>
                <a:sym typeface="Helvetica"/>
              </a:rPr>
              <a:t>F</a:t>
            </a:r>
            <a:r>
              <a:rPr dirty="0"/>
              <a:t>,</a:t>
            </a:r>
            <a:r>
              <a:rPr b="1" dirty="0">
                <a:latin typeface="Helvetica"/>
                <a:ea typeface="Helvetica"/>
                <a:cs typeface="Helvetica"/>
                <a:sym typeface="Helvetica"/>
              </a:rPr>
              <a:t> </a:t>
            </a:r>
          </a:p>
          <a:p>
            <a:r>
              <a:rPr b="1" dirty="0">
                <a:latin typeface="Helvetica"/>
                <a:ea typeface="Helvetica"/>
                <a:cs typeface="Helvetica"/>
                <a:sym typeface="Helvetica"/>
              </a:rPr>
              <a:t>N </a:t>
            </a:r>
            <a:r>
              <a:rPr dirty="0"/>
              <a:t>&lt;&lt;</a:t>
            </a:r>
            <a:r>
              <a:rPr b="1" dirty="0">
                <a:latin typeface="Helvetica"/>
                <a:ea typeface="Helvetica"/>
                <a:cs typeface="Helvetica"/>
                <a:sym typeface="Helvetica"/>
              </a:rPr>
              <a:t> F</a:t>
            </a:r>
          </a:p>
        </p:txBody>
      </p:sp>
      <p:grpSp>
        <p:nvGrpSpPr>
          <p:cNvPr id="256" name="Group 256"/>
          <p:cNvGrpSpPr/>
          <p:nvPr/>
        </p:nvGrpSpPr>
        <p:grpSpPr>
          <a:xfrm>
            <a:off x="4099527" y="4153766"/>
            <a:ext cx="431208" cy="761278"/>
            <a:chOff x="-1" y="-3470"/>
            <a:chExt cx="1149890" cy="2030072"/>
          </a:xfrm>
        </p:grpSpPr>
        <p:sp>
          <p:nvSpPr>
            <p:cNvPr id="254" name="Shape 254"/>
            <p:cNvSpPr/>
            <p:nvPr/>
          </p:nvSpPr>
          <p:spPr>
            <a:xfrm>
              <a:off x="169418" y="-3470"/>
              <a:ext cx="884860" cy="7181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19050" tIns="19050" rIns="19050" bIns="19050" numCol="1" anchor="ctr">
              <a:spAutoFit/>
            </a:bodyPr>
            <a:lstStyle>
              <a:lvl1pPr>
                <a:defRPr sz="4000"/>
              </a:lvl1pPr>
            </a:lstStyle>
            <a:p>
              <a:r>
                <a:rPr sz="1500"/>
                <a:t>100</a:t>
              </a:r>
            </a:p>
          </p:txBody>
        </p:sp>
        <p:sp>
          <p:nvSpPr>
            <p:cNvPr id="255" name="Shape 255"/>
            <p:cNvSpPr/>
            <p:nvPr/>
          </p:nvSpPr>
          <p:spPr>
            <a:xfrm>
              <a:off x="-1" y="1308459"/>
              <a:ext cx="1149890" cy="7181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19050" tIns="19050" rIns="19050" bIns="19050" numCol="1" anchor="ctr">
              <a:spAutoFit/>
            </a:bodyPr>
            <a:lstStyle>
              <a:lvl1pPr>
                <a:defRPr sz="4000"/>
              </a:lvl1pPr>
            </a:lstStyle>
            <a:p>
              <a:r>
                <a:rPr sz="1500"/>
                <a:t>300K</a:t>
              </a:r>
            </a:p>
          </p:txBody>
        </p:sp>
      </p:grpSp>
      <p:sp>
        <p:nvSpPr>
          <p:cNvPr id="257" name="Shape 257"/>
          <p:cNvSpPr/>
          <p:nvPr/>
        </p:nvSpPr>
        <p:spPr>
          <a:xfrm>
            <a:off x="4531330" y="4399752"/>
            <a:ext cx="413575" cy="269304"/>
          </a:xfrm>
          <a:prstGeom prst="rect">
            <a:avLst/>
          </a:prstGeom>
          <a:ln w="12700">
            <a:miter lim="400000"/>
          </a:ln>
          <a:extLst>
            <a:ext uri="{C572A759-6A51-4108-AA02-DFA0A04FC94B}">
              <ma14:wrappingTextBoxFlag xmlns:ma14="http://schemas.microsoft.com/office/mac/drawingml/2011/main" val="1"/>
            </a:ext>
          </a:extLst>
        </p:spPr>
        <p:txBody>
          <a:bodyPr wrap="none" lIns="19050" tIns="19050" rIns="19050" bIns="19050" anchor="ctr">
            <a:spAutoFit/>
          </a:bodyPr>
          <a:lstStyle>
            <a:lvl1pPr>
              <a:defRPr sz="4000" b="1">
                <a:solidFill>
                  <a:srgbClr val="FF2600"/>
                </a:solidFill>
                <a:latin typeface="Helvetica"/>
                <a:ea typeface="Helvetica"/>
                <a:cs typeface="Helvetica"/>
                <a:sym typeface="Helvetica"/>
              </a:defRPr>
            </a:lvl1pPr>
          </a:lstStyle>
          <a:p>
            <a:r>
              <a:rPr sz="1500"/>
              <a:t>30M</a:t>
            </a:r>
          </a:p>
        </p:txBody>
      </p:sp>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888906" y="2979704"/>
            <a:ext cx="4779095" cy="1551778"/>
          </a:xfrm>
          <a:prstGeom prst="rect">
            <a:avLst/>
          </a:prstGeom>
        </p:spPr>
      </p:pic>
      <p:sp>
        <p:nvSpPr>
          <p:cNvPr id="32" name="TextBox 31"/>
          <p:cNvSpPr txBox="1"/>
          <p:nvPr/>
        </p:nvSpPr>
        <p:spPr>
          <a:xfrm>
            <a:off x="10018392" y="6519446"/>
            <a:ext cx="2173608" cy="338554"/>
          </a:xfrm>
          <a:prstGeom prst="rect">
            <a:avLst/>
          </a:prstGeom>
          <a:noFill/>
        </p:spPr>
        <p:txBody>
          <a:bodyPr wrap="none" rtlCol="0">
            <a:spAutoFit/>
          </a:bodyPr>
          <a:lstStyle/>
          <a:p>
            <a:r>
              <a:rPr lang="en-CA" sz="1600" dirty="0" smtClean="0"/>
              <a:t>Romero et al. ICLR 2017</a:t>
            </a:r>
            <a:endParaRPr lang="en-CA" sz="1600" dirty="0"/>
          </a:p>
        </p:txBody>
      </p:sp>
      <p:pic>
        <p:nvPicPr>
          <p:cNvPr id="2" name="Picture 1"/>
          <p:cNvPicPr>
            <a:picLocks noChangeAspect="1"/>
          </p:cNvPicPr>
          <p:nvPr/>
        </p:nvPicPr>
        <p:blipFill>
          <a:blip r:embed="rId9"/>
          <a:stretch>
            <a:fillRect/>
          </a:stretch>
        </p:blipFill>
        <p:spPr>
          <a:xfrm>
            <a:off x="821244" y="3068719"/>
            <a:ext cx="1233324" cy="1354351"/>
          </a:xfrm>
          <a:prstGeom prst="rect">
            <a:avLst/>
          </a:prstGeom>
        </p:spPr>
      </p:pic>
      <p:sp>
        <p:nvSpPr>
          <p:cNvPr id="3" name="TextBox 2"/>
          <p:cNvSpPr txBox="1"/>
          <p:nvPr/>
        </p:nvSpPr>
        <p:spPr>
          <a:xfrm>
            <a:off x="821244" y="4438892"/>
            <a:ext cx="1243802" cy="307777"/>
          </a:xfrm>
          <a:prstGeom prst="rect">
            <a:avLst/>
          </a:prstGeom>
          <a:noFill/>
        </p:spPr>
        <p:txBody>
          <a:bodyPr wrap="none" rtlCol="0">
            <a:spAutoFit/>
          </a:bodyPr>
          <a:lstStyle/>
          <a:p>
            <a:r>
              <a:rPr lang="en-CA" sz="1400" dirty="0" err="1" smtClean="0"/>
              <a:t>Yoshua</a:t>
            </a:r>
            <a:r>
              <a:rPr lang="en-CA" sz="1400" dirty="0" smtClean="0"/>
              <a:t> </a:t>
            </a:r>
            <a:r>
              <a:rPr lang="en-CA" sz="1400" dirty="0" err="1" smtClean="0"/>
              <a:t>Bengio</a:t>
            </a:r>
            <a:endParaRPr lang="en-CA" sz="1400" dirty="0"/>
          </a:p>
        </p:txBody>
      </p:sp>
      <p:sp>
        <p:nvSpPr>
          <p:cNvPr id="37" name="Title 1"/>
          <p:cNvSpPr>
            <a:spLocks noGrp="1"/>
          </p:cNvSpPr>
          <p:nvPr>
            <p:ph type="title"/>
          </p:nvPr>
        </p:nvSpPr>
        <p:spPr>
          <a:xfrm>
            <a:off x="838200" y="365125"/>
            <a:ext cx="10515600" cy="1325563"/>
          </a:xfrm>
        </p:spPr>
        <p:txBody>
          <a:bodyPr>
            <a:normAutofit/>
          </a:bodyPr>
          <a:lstStyle/>
          <a:p>
            <a:r>
              <a:rPr lang="en-US" sz="4000" b="1" smtClean="0"/>
              <a:t>Diet networks: Thin Parameters for Fat Genomics</a:t>
            </a:r>
          </a:p>
        </p:txBody>
      </p:sp>
    </p:spTree>
    <p:extLst>
      <p:ext uri="{BB962C8B-B14F-4D97-AF65-F5344CB8AC3E}">
        <p14:creationId xmlns:p14="http://schemas.microsoft.com/office/powerpoint/2010/main" val="1525432057"/>
      </p:ext>
    </p:extLst>
  </p:cSld>
  <p:clrMapOvr>
    <a:masterClrMapping/>
  </p:clrMapOvr>
  <p:transition spd="med"/>
  <p:timing>
    <p:tnLst>
      <p:par>
        <p:cTn id="1" dur="indefinite" restart="never" fill="hold"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tangle 2"/>
          <p:cNvSpPr txBox="1">
            <a:spLocks noChangeArrowheads="1"/>
          </p:cNvSpPr>
          <p:nvPr/>
        </p:nvSpPr>
        <p:spPr>
          <a:xfrm>
            <a:off x="1715687" y="274639"/>
            <a:ext cx="8733673" cy="863619"/>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AU" sz="2800" b="1" dirty="0"/>
              <a:t>Population stratification of 1000 Genomes populations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1016001"/>
            <a:ext cx="9144000" cy="4818395"/>
          </a:xfrm>
          <a:prstGeom prst="rect">
            <a:avLst/>
          </a:prstGeom>
        </p:spPr>
      </p:pic>
      <p:sp>
        <p:nvSpPr>
          <p:cNvPr id="3" name="TextBox 2"/>
          <p:cNvSpPr txBox="1"/>
          <p:nvPr/>
        </p:nvSpPr>
        <p:spPr>
          <a:xfrm>
            <a:off x="2824515" y="5834396"/>
            <a:ext cx="6516015" cy="461665"/>
          </a:xfrm>
          <a:prstGeom prst="rect">
            <a:avLst/>
          </a:prstGeom>
          <a:noFill/>
        </p:spPr>
        <p:txBody>
          <a:bodyPr wrap="none" rtlCol="0">
            <a:spAutoFit/>
          </a:bodyPr>
          <a:lstStyle/>
          <a:p>
            <a:r>
              <a:rPr lang="en-US" sz="2400" dirty="0"/>
              <a:t>The International Genome Sample Resource (IGSR)</a:t>
            </a:r>
          </a:p>
        </p:txBody>
      </p:sp>
      <p:sp>
        <p:nvSpPr>
          <p:cNvPr id="6" name="Rectangle 5"/>
          <p:cNvSpPr/>
          <p:nvPr/>
        </p:nvSpPr>
        <p:spPr>
          <a:xfrm>
            <a:off x="1683836" y="6211670"/>
            <a:ext cx="8984164" cy="646331"/>
          </a:xfrm>
          <a:prstGeom prst="rect">
            <a:avLst/>
          </a:prstGeom>
        </p:spPr>
        <p:txBody>
          <a:bodyPr wrap="square">
            <a:spAutoFit/>
          </a:bodyPr>
          <a:lstStyle/>
          <a:p>
            <a:pPr marL="285750" indent="-285750">
              <a:buFont typeface="Arial" charset="0"/>
              <a:buChar char="•"/>
            </a:pPr>
            <a:r>
              <a:rPr lang="en-US" dirty="0"/>
              <a:t>The dataset includes </a:t>
            </a:r>
            <a:r>
              <a:rPr lang="en-US" dirty="0">
                <a:solidFill>
                  <a:srgbClr val="0000FF"/>
                </a:solidFill>
              </a:rPr>
              <a:t>26 </a:t>
            </a:r>
            <a:r>
              <a:rPr lang="en-US" dirty="0"/>
              <a:t>populations from </a:t>
            </a:r>
            <a:r>
              <a:rPr lang="en-US" dirty="0">
                <a:solidFill>
                  <a:srgbClr val="0000FF"/>
                </a:solidFill>
              </a:rPr>
              <a:t>5 </a:t>
            </a:r>
            <a:r>
              <a:rPr lang="en-US" dirty="0"/>
              <a:t>geographical regions, in total </a:t>
            </a:r>
            <a:r>
              <a:rPr lang="en-US" dirty="0">
                <a:solidFill>
                  <a:srgbClr val="0000FF"/>
                </a:solidFill>
              </a:rPr>
              <a:t>3450 </a:t>
            </a:r>
            <a:r>
              <a:rPr lang="en-US" dirty="0"/>
              <a:t>individuals.</a:t>
            </a:r>
          </a:p>
          <a:p>
            <a:pPr marL="285750" indent="-285750">
              <a:buFont typeface="Arial" charset="0"/>
              <a:buChar char="•"/>
            </a:pPr>
            <a:r>
              <a:rPr lang="en-US" dirty="0"/>
              <a:t>We used </a:t>
            </a:r>
            <a:r>
              <a:rPr lang="cs-CZ" dirty="0">
                <a:solidFill>
                  <a:srgbClr val="0000FF"/>
                </a:solidFill>
              </a:rPr>
              <a:t>294,427 </a:t>
            </a:r>
            <a:r>
              <a:rPr lang="cs-CZ" dirty="0" err="1" smtClean="0">
                <a:solidFill>
                  <a:srgbClr val="0000FF"/>
                </a:solidFill>
              </a:rPr>
              <a:t>SNPs</a:t>
            </a:r>
            <a:r>
              <a:rPr lang="en-US" dirty="0" smtClean="0">
                <a:solidFill>
                  <a:srgbClr val="0000FF"/>
                </a:solidFill>
              </a:rPr>
              <a:t> </a:t>
            </a:r>
            <a:r>
              <a:rPr lang="en-US" dirty="0"/>
              <a:t>pruned autosomal </a:t>
            </a:r>
            <a:r>
              <a:rPr lang="en-US" dirty="0" smtClean="0"/>
              <a:t>SNPs (MAF&gt;0.05) </a:t>
            </a:r>
            <a:r>
              <a:rPr lang="en-US" dirty="0"/>
              <a:t>genotyped on </a:t>
            </a:r>
            <a:r>
              <a:rPr lang="en-US" dirty="0" err="1"/>
              <a:t>Affy</a:t>
            </a:r>
            <a:r>
              <a:rPr lang="en-US" dirty="0"/>
              <a:t> 6.0 array. </a:t>
            </a:r>
          </a:p>
        </p:txBody>
      </p:sp>
    </p:spTree>
    <p:extLst>
      <p:ext uri="{BB962C8B-B14F-4D97-AF65-F5344CB8AC3E}">
        <p14:creationId xmlns:p14="http://schemas.microsoft.com/office/powerpoint/2010/main" val="1771411700"/>
      </p:ext>
    </p:extLst>
  </p:cSld>
  <p:clrMapOvr>
    <a:masterClrMapping/>
  </p:clrMapOvr>
  <p:transition spd="med"/>
  <p:timing>
    <p:tnLst>
      <p:par>
        <p:cTn id="1" dur="indefinite" restart="never" fill="hold"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307006" y="5883124"/>
            <a:ext cx="6253379" cy="461665"/>
          </a:xfrm>
          <a:prstGeom prst="rect">
            <a:avLst/>
          </a:prstGeom>
          <a:noFill/>
        </p:spPr>
        <p:txBody>
          <a:bodyPr wrap="none" rtlCol="0">
            <a:spAutoFit/>
          </a:bodyPr>
          <a:lstStyle/>
          <a:p>
            <a:r>
              <a:rPr lang="en-US" sz="2400" dirty="0"/>
              <a:t>Misclassification error (5 fold) = </a:t>
            </a:r>
            <a:r>
              <a:rPr lang="en-US" sz="2400" dirty="0" smtClean="0"/>
              <a:t>4.35 </a:t>
            </a:r>
            <a:r>
              <a:rPr lang="en-US" sz="2400" dirty="0"/>
              <a:t>% (+/-</a:t>
            </a:r>
            <a:r>
              <a:rPr lang="is-IS" sz="2400" dirty="0"/>
              <a:t> 0.49</a:t>
            </a:r>
            <a:r>
              <a:rPr lang="en-US" sz="2400" dirty="0"/>
              <a:t>)</a:t>
            </a:r>
          </a:p>
        </p:txBody>
      </p:sp>
      <p:pic>
        <p:nvPicPr>
          <p:cNvPr id="6" name="Picture 5"/>
          <p:cNvPicPr>
            <a:picLocks noChangeAspect="1"/>
          </p:cNvPicPr>
          <p:nvPr/>
        </p:nvPicPr>
        <p:blipFill>
          <a:blip r:embed="rId3"/>
          <a:stretch>
            <a:fillRect/>
          </a:stretch>
        </p:blipFill>
        <p:spPr>
          <a:xfrm>
            <a:off x="4307005" y="853018"/>
            <a:ext cx="6253379" cy="5090760"/>
          </a:xfrm>
          <a:prstGeom prst="rect">
            <a:avLst/>
          </a:prstGeom>
        </p:spPr>
      </p:pic>
      <p:grpSp>
        <p:nvGrpSpPr>
          <p:cNvPr id="25" name="Group 24"/>
          <p:cNvGrpSpPr/>
          <p:nvPr/>
        </p:nvGrpSpPr>
        <p:grpSpPr>
          <a:xfrm>
            <a:off x="-60975" y="1001400"/>
            <a:ext cx="3641499" cy="5824384"/>
            <a:chOff x="-60975" y="1001400"/>
            <a:chExt cx="3641499" cy="5824384"/>
          </a:xfrm>
        </p:grpSpPr>
        <p:grpSp>
          <p:nvGrpSpPr>
            <p:cNvPr id="26" name="Group 25">
              <a:extLst>
                <a:ext uri="{FF2B5EF4-FFF2-40B4-BE49-F238E27FC236}">
                  <a16:creationId xmlns:a16="http://schemas.microsoft.com/office/drawing/2014/main" xmlns="" id="{B0371172-6F19-7942-AA6D-F82A75E8A973}"/>
                </a:ext>
              </a:extLst>
            </p:cNvPr>
            <p:cNvGrpSpPr/>
            <p:nvPr/>
          </p:nvGrpSpPr>
          <p:grpSpPr>
            <a:xfrm>
              <a:off x="-60975" y="1001400"/>
              <a:ext cx="3641499" cy="4377727"/>
              <a:chOff x="6656324" y="12692061"/>
              <a:chExt cx="3256517" cy="4377727"/>
            </a:xfrm>
          </p:grpSpPr>
          <p:grpSp>
            <p:nvGrpSpPr>
              <p:cNvPr id="30" name="Group 29">
                <a:extLst>
                  <a:ext uri="{FF2B5EF4-FFF2-40B4-BE49-F238E27FC236}">
                    <a16:creationId xmlns:a16="http://schemas.microsoft.com/office/drawing/2014/main" xmlns="" id="{14617866-147C-2A49-8358-17403EE81105}"/>
                  </a:ext>
                </a:extLst>
              </p:cNvPr>
              <p:cNvGrpSpPr/>
              <p:nvPr/>
            </p:nvGrpSpPr>
            <p:grpSpPr>
              <a:xfrm>
                <a:off x="6704849" y="12692062"/>
                <a:ext cx="3207992" cy="4377726"/>
                <a:chOff x="6547665" y="12711197"/>
                <a:chExt cx="3207992" cy="4377726"/>
              </a:xfrm>
            </p:grpSpPr>
            <p:grpSp>
              <p:nvGrpSpPr>
                <p:cNvPr id="32" name="Group 31">
                  <a:extLst>
                    <a:ext uri="{FF2B5EF4-FFF2-40B4-BE49-F238E27FC236}">
                      <a16:creationId xmlns:a16="http://schemas.microsoft.com/office/drawing/2014/main" xmlns="" id="{56254793-41DB-7949-83A3-9D278FE3C1DB}"/>
                    </a:ext>
                  </a:extLst>
                </p:cNvPr>
                <p:cNvGrpSpPr/>
                <p:nvPr/>
              </p:nvGrpSpPr>
              <p:grpSpPr>
                <a:xfrm>
                  <a:off x="6815990" y="12711197"/>
                  <a:ext cx="2939667" cy="4338668"/>
                  <a:chOff x="6815990" y="12711197"/>
                  <a:chExt cx="2939667" cy="4338668"/>
                </a:xfrm>
              </p:grpSpPr>
              <p:grpSp>
                <p:nvGrpSpPr>
                  <p:cNvPr id="34" name="Group 33">
                    <a:extLst>
                      <a:ext uri="{FF2B5EF4-FFF2-40B4-BE49-F238E27FC236}">
                        <a16:creationId xmlns:a16="http://schemas.microsoft.com/office/drawing/2014/main" xmlns="" id="{4DACB7B3-AB1A-E043-8149-4478AC3CEE48}"/>
                      </a:ext>
                    </a:extLst>
                  </p:cNvPr>
                  <p:cNvGrpSpPr/>
                  <p:nvPr/>
                </p:nvGrpSpPr>
                <p:grpSpPr>
                  <a:xfrm>
                    <a:off x="6815990" y="12711197"/>
                    <a:ext cx="2939667" cy="4338668"/>
                    <a:chOff x="6815990" y="12711197"/>
                    <a:chExt cx="2939667" cy="4338668"/>
                  </a:xfrm>
                </p:grpSpPr>
                <p:grpSp>
                  <p:nvGrpSpPr>
                    <p:cNvPr id="36" name="Group 35">
                      <a:extLst>
                        <a:ext uri="{FF2B5EF4-FFF2-40B4-BE49-F238E27FC236}">
                          <a16:creationId xmlns:a16="http://schemas.microsoft.com/office/drawing/2014/main" xmlns="" id="{30EBD4B0-3C57-FF44-A81E-917C0870B623}"/>
                        </a:ext>
                      </a:extLst>
                    </p:cNvPr>
                    <p:cNvGrpSpPr/>
                    <p:nvPr/>
                  </p:nvGrpSpPr>
                  <p:grpSpPr>
                    <a:xfrm>
                      <a:off x="6815990" y="12711197"/>
                      <a:ext cx="2939667" cy="4338668"/>
                      <a:chOff x="6815990" y="12711197"/>
                      <a:chExt cx="2939667" cy="4338668"/>
                    </a:xfrm>
                  </p:grpSpPr>
                  <p:grpSp>
                    <p:nvGrpSpPr>
                      <p:cNvPr id="38" name="Group 37">
                        <a:extLst>
                          <a:ext uri="{FF2B5EF4-FFF2-40B4-BE49-F238E27FC236}">
                            <a16:creationId xmlns:a16="http://schemas.microsoft.com/office/drawing/2014/main" xmlns="" id="{C2F6863B-9C34-5A45-8E2E-FC0F5B10EF78}"/>
                          </a:ext>
                        </a:extLst>
                      </p:cNvPr>
                      <p:cNvGrpSpPr/>
                      <p:nvPr/>
                    </p:nvGrpSpPr>
                    <p:grpSpPr>
                      <a:xfrm>
                        <a:off x="6815990" y="12711197"/>
                        <a:ext cx="2939667" cy="4338668"/>
                        <a:chOff x="6815990" y="12711197"/>
                        <a:chExt cx="2939667" cy="4338668"/>
                      </a:xfrm>
                    </p:grpSpPr>
                    <p:sp>
                      <p:nvSpPr>
                        <p:cNvPr id="40" name="ZoneTexte 3">
                          <a:extLst>
                            <a:ext uri="{FF2B5EF4-FFF2-40B4-BE49-F238E27FC236}">
                              <a16:creationId xmlns:a16="http://schemas.microsoft.com/office/drawing/2014/main" xmlns="" id="{C6BEDA7D-7881-406A-9E52-EBEC7DE7579C}"/>
                            </a:ext>
                          </a:extLst>
                        </p:cNvPr>
                        <p:cNvSpPr txBox="1"/>
                        <p:nvPr/>
                      </p:nvSpPr>
                      <p:spPr>
                        <a:xfrm>
                          <a:off x="6815990" y="15957258"/>
                          <a:ext cx="2939667" cy="1092607"/>
                        </a:xfrm>
                        <a:prstGeom prst="rect">
                          <a:avLst/>
                        </a:prstGeom>
                        <a:solidFill>
                          <a:schemeClr val="accent2">
                            <a:alpha val="50000"/>
                          </a:schemeClr>
                        </a:solidFill>
                      </p:spPr>
                      <p:txBody>
                        <a:bodyPr wrap="square" rtlCol="0">
                          <a:spAutoFit/>
                        </a:bodyPr>
                        <a:lstStyle/>
                        <a:p>
                          <a:r>
                            <a:rPr lang="en-US" sz="1300" b="1" spc="-1" dirty="0" smtClean="0">
                              <a:solidFill>
                                <a:srgbClr val="000000"/>
                              </a:solidFill>
                              <a:uFill>
                                <a:solidFill>
                                  <a:srgbClr val="FFFFFF"/>
                                </a:solidFill>
                              </a:uFill>
                              <a:latin typeface="Arial "/>
                            </a:rPr>
                            <a:t>PJL</a:t>
                          </a:r>
                          <a:r>
                            <a:rPr lang="en-US" sz="1300" spc="-1" dirty="0" smtClean="0">
                              <a:solidFill>
                                <a:srgbClr val="000000"/>
                              </a:solidFill>
                              <a:uFill>
                                <a:solidFill>
                                  <a:srgbClr val="FFFFFF"/>
                                </a:solidFill>
                              </a:uFill>
                              <a:latin typeface="Arial "/>
                            </a:rPr>
                            <a:t> – Punjabi (Pakistan)</a:t>
                          </a:r>
                        </a:p>
                        <a:p>
                          <a:r>
                            <a:rPr lang="en-US" sz="1300" b="1" spc="-1" dirty="0" smtClean="0">
                              <a:solidFill>
                                <a:srgbClr val="000000"/>
                              </a:solidFill>
                              <a:uFill>
                                <a:solidFill>
                                  <a:srgbClr val="FFFFFF"/>
                                </a:solidFill>
                              </a:uFill>
                              <a:latin typeface="Arial "/>
                            </a:rPr>
                            <a:t>BEB</a:t>
                          </a:r>
                          <a:r>
                            <a:rPr lang="en-US" sz="1300" spc="-1" dirty="0" smtClean="0">
                              <a:solidFill>
                                <a:srgbClr val="000000"/>
                              </a:solidFill>
                              <a:uFill>
                                <a:solidFill>
                                  <a:srgbClr val="FFFFFF"/>
                                </a:solidFill>
                              </a:uFill>
                              <a:latin typeface="Arial "/>
                            </a:rPr>
                            <a:t> – Bengali (Bangladesh)</a:t>
                          </a:r>
                        </a:p>
                        <a:p>
                          <a:r>
                            <a:rPr lang="en-US" sz="1300" b="1" spc="-1" dirty="0" smtClean="0">
                              <a:solidFill>
                                <a:srgbClr val="000000"/>
                              </a:solidFill>
                              <a:uFill>
                                <a:solidFill>
                                  <a:srgbClr val="FFFFFF"/>
                                </a:solidFill>
                              </a:uFill>
                              <a:latin typeface="Arial "/>
                            </a:rPr>
                            <a:t>STU</a:t>
                          </a:r>
                          <a:r>
                            <a:rPr lang="en-US" sz="1300" spc="-1" dirty="0" smtClean="0">
                              <a:solidFill>
                                <a:srgbClr val="000000"/>
                              </a:solidFill>
                              <a:uFill>
                                <a:solidFill>
                                  <a:srgbClr val="FFFFFF"/>
                                </a:solidFill>
                              </a:uFill>
                              <a:latin typeface="Arial "/>
                            </a:rPr>
                            <a:t> – Sri Lankan Tamil (UK)</a:t>
                          </a:r>
                        </a:p>
                        <a:p>
                          <a:r>
                            <a:rPr lang="en-US" sz="1300" b="1" spc="-1" dirty="0" smtClean="0">
                              <a:solidFill>
                                <a:srgbClr val="000000"/>
                              </a:solidFill>
                              <a:uFill>
                                <a:solidFill>
                                  <a:srgbClr val="FFFFFF"/>
                                </a:solidFill>
                              </a:uFill>
                              <a:latin typeface="Arial "/>
                            </a:rPr>
                            <a:t>ITU</a:t>
                          </a:r>
                          <a:r>
                            <a:rPr lang="en-US" sz="1300" spc="-1" dirty="0" smtClean="0">
                              <a:solidFill>
                                <a:srgbClr val="000000"/>
                              </a:solidFill>
                              <a:uFill>
                                <a:solidFill>
                                  <a:srgbClr val="FFFFFF"/>
                                </a:solidFill>
                              </a:uFill>
                              <a:latin typeface="Arial "/>
                            </a:rPr>
                            <a:t> – Indian Telugu (UK)</a:t>
                          </a:r>
                          <a:endParaRPr lang="en-CA" sz="1300" spc="-1" dirty="0" smtClean="0">
                            <a:solidFill>
                              <a:srgbClr val="000000"/>
                            </a:solidFill>
                            <a:uFill>
                              <a:solidFill>
                                <a:srgbClr val="FFFFFF"/>
                              </a:solidFill>
                            </a:uFill>
                            <a:latin typeface="Arial "/>
                          </a:endParaRPr>
                        </a:p>
                        <a:p>
                          <a:r>
                            <a:rPr lang="en-US" sz="1300" b="1" spc="-1" dirty="0" smtClean="0">
                              <a:solidFill>
                                <a:srgbClr val="000000"/>
                              </a:solidFill>
                              <a:uFill>
                                <a:solidFill>
                                  <a:srgbClr val="FFFFFF"/>
                                </a:solidFill>
                              </a:uFill>
                              <a:latin typeface="Arial "/>
                            </a:rPr>
                            <a:t>GIH</a:t>
                          </a:r>
                          <a:r>
                            <a:rPr lang="en-US" sz="1300" spc="-1" dirty="0" smtClean="0">
                              <a:solidFill>
                                <a:srgbClr val="000000"/>
                              </a:solidFill>
                              <a:uFill>
                                <a:solidFill>
                                  <a:srgbClr val="FFFFFF"/>
                                </a:solidFill>
                              </a:uFill>
                              <a:latin typeface="Arial "/>
                            </a:rPr>
                            <a:t> – Gujarati Indian (Houston, Texas)</a:t>
                          </a:r>
                          <a:endParaRPr lang="en-US" sz="1300" spc="-1" dirty="0">
                            <a:solidFill>
                              <a:srgbClr val="000000"/>
                            </a:solidFill>
                            <a:uFill>
                              <a:solidFill>
                                <a:srgbClr val="FFFFFF"/>
                              </a:solidFill>
                            </a:uFill>
                            <a:latin typeface="Arial "/>
                          </a:endParaRPr>
                        </a:p>
                      </p:txBody>
                    </p:sp>
                    <p:sp>
                      <p:nvSpPr>
                        <p:cNvPr id="41" name="ZoneTexte 3">
                          <a:extLst>
                            <a:ext uri="{FF2B5EF4-FFF2-40B4-BE49-F238E27FC236}">
                              <a16:creationId xmlns:a16="http://schemas.microsoft.com/office/drawing/2014/main" xmlns="" id="{8C60E600-B7C9-5445-B6E9-023737EE0FB8}"/>
                            </a:ext>
                          </a:extLst>
                        </p:cNvPr>
                        <p:cNvSpPr txBox="1"/>
                        <p:nvPr/>
                      </p:nvSpPr>
                      <p:spPr>
                        <a:xfrm>
                          <a:off x="6819798" y="12711197"/>
                          <a:ext cx="2935859" cy="1092607"/>
                        </a:xfrm>
                        <a:prstGeom prst="rect">
                          <a:avLst/>
                        </a:prstGeom>
                        <a:solidFill>
                          <a:srgbClr val="47A048">
                            <a:alpha val="50196"/>
                          </a:srgbClr>
                        </a:solidFill>
                      </p:spPr>
                      <p:txBody>
                        <a:bodyPr wrap="square" rtlCol="0">
                          <a:spAutoFit/>
                        </a:bodyPr>
                        <a:lstStyle/>
                        <a:p>
                          <a:r>
                            <a:rPr lang="en-CA" sz="1300" b="1" dirty="0"/>
                            <a:t>YRI </a:t>
                          </a:r>
                          <a:r>
                            <a:rPr lang="en-CA" sz="1300" dirty="0"/>
                            <a:t>– Yoruba (Nigeria)</a:t>
                          </a:r>
                          <a:endParaRPr lang="en-CA" sz="1300" b="1" u="sng" dirty="0"/>
                        </a:p>
                        <a:p>
                          <a:r>
                            <a:rPr lang="en-CA" sz="1300" b="1" dirty="0"/>
                            <a:t>LWK</a:t>
                          </a:r>
                          <a:r>
                            <a:rPr lang="en-CA" sz="1300" dirty="0"/>
                            <a:t> – Luhya (Kenya)</a:t>
                          </a:r>
                        </a:p>
                        <a:p>
                          <a:r>
                            <a:rPr lang="en-CA" sz="1300" b="1" dirty="0"/>
                            <a:t>GWD</a:t>
                          </a:r>
                          <a:r>
                            <a:rPr lang="en-CA" sz="1300" dirty="0"/>
                            <a:t> – Gambian (Gambia)</a:t>
                          </a:r>
                        </a:p>
                        <a:p>
                          <a:r>
                            <a:rPr lang="en-CA" sz="1300" b="1" dirty="0"/>
                            <a:t>MSL</a:t>
                          </a:r>
                          <a:r>
                            <a:rPr lang="en-CA" sz="1300" dirty="0"/>
                            <a:t> – Mende (Sierra Leone)</a:t>
                          </a:r>
                        </a:p>
                        <a:p>
                          <a:r>
                            <a:rPr lang="en-CA" sz="1300" b="1" dirty="0"/>
                            <a:t>ESN</a:t>
                          </a:r>
                          <a:r>
                            <a:rPr lang="en-CA" sz="1300" dirty="0"/>
                            <a:t> – Esan (Nigeria)</a:t>
                          </a:r>
                        </a:p>
                      </p:txBody>
                    </p:sp>
                    <p:sp>
                      <p:nvSpPr>
                        <p:cNvPr id="42" name="ZoneTexte 3">
                          <a:extLst>
                            <a:ext uri="{FF2B5EF4-FFF2-40B4-BE49-F238E27FC236}">
                              <a16:creationId xmlns:a16="http://schemas.microsoft.com/office/drawing/2014/main" xmlns="" id="{FDE219EF-DEDB-C04A-BF25-E57EE1514B4E}"/>
                            </a:ext>
                          </a:extLst>
                        </p:cNvPr>
                        <p:cNvSpPr txBox="1"/>
                        <p:nvPr/>
                      </p:nvSpPr>
                      <p:spPr>
                        <a:xfrm>
                          <a:off x="6819798" y="13803804"/>
                          <a:ext cx="2935859" cy="1092607"/>
                        </a:xfrm>
                        <a:prstGeom prst="rect">
                          <a:avLst/>
                        </a:prstGeom>
                        <a:solidFill>
                          <a:srgbClr val="C212C4">
                            <a:alpha val="50196"/>
                          </a:srgbClr>
                        </a:solidFill>
                      </p:spPr>
                      <p:txBody>
                        <a:bodyPr wrap="square" rtlCol="0">
                          <a:spAutoFit/>
                        </a:bodyPr>
                        <a:lstStyle/>
                        <a:p>
                          <a:r>
                            <a:rPr lang="en-CA" sz="1300" b="1" dirty="0"/>
                            <a:t>IBS</a:t>
                          </a:r>
                          <a:r>
                            <a:rPr lang="en-CA" sz="1300" dirty="0"/>
                            <a:t> – Iberian (Spain)</a:t>
                          </a:r>
                        </a:p>
                        <a:p>
                          <a:r>
                            <a:rPr lang="en-CA" sz="1300" b="1" dirty="0"/>
                            <a:t>TSI</a:t>
                          </a:r>
                          <a:r>
                            <a:rPr lang="en-CA" sz="1300" dirty="0"/>
                            <a:t> – </a:t>
                          </a:r>
                          <a:r>
                            <a:rPr lang="en-CA" sz="1300" dirty="0" err="1"/>
                            <a:t>Toscani</a:t>
                          </a:r>
                          <a:r>
                            <a:rPr lang="en-CA" sz="1300" dirty="0"/>
                            <a:t> (Italia)</a:t>
                          </a:r>
                        </a:p>
                        <a:p>
                          <a:r>
                            <a:rPr lang="en-CA" sz="1300" b="1" dirty="0"/>
                            <a:t>FIN</a:t>
                          </a:r>
                          <a:r>
                            <a:rPr lang="en-CA" sz="1300" dirty="0"/>
                            <a:t> – Finnish (Finland)</a:t>
                          </a:r>
                        </a:p>
                        <a:p>
                          <a:r>
                            <a:rPr lang="en-CA" sz="1300" b="1" dirty="0"/>
                            <a:t>GBR</a:t>
                          </a:r>
                          <a:r>
                            <a:rPr lang="en-CA" sz="1300" dirty="0"/>
                            <a:t> – British (England and Scotland)</a:t>
                          </a:r>
                        </a:p>
                        <a:p>
                          <a:r>
                            <a:rPr lang="en-CA" sz="1300" b="1" dirty="0"/>
                            <a:t>CEU</a:t>
                          </a:r>
                          <a:r>
                            <a:rPr lang="en-CA" sz="1300" dirty="0"/>
                            <a:t> – Utah Residents </a:t>
                          </a:r>
                          <a:r>
                            <a:rPr lang="en-CA" sz="1300" dirty="0" smtClean="0"/>
                            <a:t>of EUR </a:t>
                          </a:r>
                          <a:r>
                            <a:rPr lang="en-CA" sz="1300" dirty="0"/>
                            <a:t>ancestry</a:t>
                          </a:r>
                        </a:p>
                      </p:txBody>
                    </p:sp>
                    <p:sp>
                      <p:nvSpPr>
                        <p:cNvPr id="43" name="ZoneTexte 3">
                          <a:extLst>
                            <a:ext uri="{FF2B5EF4-FFF2-40B4-BE49-F238E27FC236}">
                              <a16:creationId xmlns:a16="http://schemas.microsoft.com/office/drawing/2014/main" xmlns="" id="{DF087004-144B-7E41-86B8-C11E2DC1F696}"/>
                            </a:ext>
                          </a:extLst>
                        </p:cNvPr>
                        <p:cNvSpPr txBox="1"/>
                        <p:nvPr/>
                      </p:nvSpPr>
                      <p:spPr>
                        <a:xfrm>
                          <a:off x="6819797" y="14880531"/>
                          <a:ext cx="2935859" cy="1092607"/>
                        </a:xfrm>
                        <a:prstGeom prst="rect">
                          <a:avLst/>
                        </a:prstGeom>
                        <a:solidFill>
                          <a:srgbClr val="1112FE">
                            <a:alpha val="50196"/>
                          </a:srgbClr>
                        </a:solidFill>
                        <a:ln>
                          <a:noFill/>
                        </a:ln>
                      </p:spPr>
                      <p:txBody>
                        <a:bodyPr wrap="square" rtlCol="0">
                          <a:spAutoFit/>
                        </a:bodyPr>
                        <a:lstStyle/>
                        <a:p>
                          <a:r>
                            <a:rPr lang="en-CA" sz="1300" b="1" dirty="0"/>
                            <a:t>JPT</a:t>
                          </a:r>
                          <a:r>
                            <a:rPr lang="en-CA" sz="1300" dirty="0"/>
                            <a:t> – Japanese (Tokyo)</a:t>
                          </a:r>
                        </a:p>
                        <a:p>
                          <a:r>
                            <a:rPr lang="en-CA" sz="1300" b="1" dirty="0"/>
                            <a:t>KHV</a:t>
                          </a:r>
                          <a:r>
                            <a:rPr lang="en-CA" sz="1300" dirty="0"/>
                            <a:t> – </a:t>
                          </a:r>
                          <a:r>
                            <a:rPr lang="en-CA" sz="1300" dirty="0" err="1"/>
                            <a:t>Kinh</a:t>
                          </a:r>
                          <a:r>
                            <a:rPr lang="en-CA" sz="1300" dirty="0"/>
                            <a:t> (Vietnam)</a:t>
                          </a:r>
                        </a:p>
                        <a:p>
                          <a:r>
                            <a:rPr lang="en-CA" sz="1300" b="1" dirty="0"/>
                            <a:t>CHB</a:t>
                          </a:r>
                          <a:r>
                            <a:rPr lang="en-CA" sz="1300" dirty="0"/>
                            <a:t> – Han Chinese (Beijing)</a:t>
                          </a:r>
                        </a:p>
                        <a:p>
                          <a:r>
                            <a:rPr lang="en-CA" sz="1300" b="1" dirty="0"/>
                            <a:t>CHS</a:t>
                          </a:r>
                          <a:r>
                            <a:rPr lang="en-CA" sz="1300" dirty="0"/>
                            <a:t> – Southern Han Chinese</a:t>
                          </a:r>
                        </a:p>
                        <a:p>
                          <a:r>
                            <a:rPr lang="en-CA" sz="1300" b="1" dirty="0"/>
                            <a:t>CDX</a:t>
                          </a:r>
                          <a:r>
                            <a:rPr lang="en-CA" sz="1300" dirty="0"/>
                            <a:t> – Chinese Dai (</a:t>
                          </a:r>
                          <a:r>
                            <a:rPr lang="en-CA" sz="1300" dirty="0" err="1"/>
                            <a:t>Xishuangbanna</a:t>
                          </a:r>
                          <a:r>
                            <a:rPr lang="en-CA" sz="1300" dirty="0"/>
                            <a:t>)</a:t>
                          </a:r>
                        </a:p>
                      </p:txBody>
                    </p:sp>
                  </p:grpSp>
                  <p:sp>
                    <p:nvSpPr>
                      <p:cNvPr id="39" name="Rectangle 38">
                        <a:extLst>
                          <a:ext uri="{FF2B5EF4-FFF2-40B4-BE49-F238E27FC236}">
                            <a16:creationId xmlns:a16="http://schemas.microsoft.com/office/drawing/2014/main" xmlns="" id="{38107965-8A60-AB44-BA22-FA5346C4799A}"/>
                          </a:ext>
                        </a:extLst>
                      </p:cNvPr>
                      <p:cNvSpPr/>
                      <p:nvPr/>
                    </p:nvSpPr>
                    <p:spPr>
                      <a:xfrm>
                        <a:off x="8881172" y="12746906"/>
                        <a:ext cx="825771" cy="394724"/>
                      </a:xfrm>
                      <a:prstGeom prst="rect">
                        <a:avLst/>
                      </a:prstGeom>
                      <a:solidFill>
                        <a:srgbClr val="47A048">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a:solidFill>
                              <a:schemeClr val="tx1"/>
                            </a:solidFill>
                          </a:rPr>
                          <a:t>AFR</a:t>
                        </a:r>
                      </a:p>
                    </p:txBody>
                  </p:sp>
                </p:grpSp>
                <p:sp>
                  <p:nvSpPr>
                    <p:cNvPr id="37" name="Rectangle 36">
                      <a:extLst>
                        <a:ext uri="{FF2B5EF4-FFF2-40B4-BE49-F238E27FC236}">
                          <a16:creationId xmlns:a16="http://schemas.microsoft.com/office/drawing/2014/main" xmlns="" id="{33A188B0-1175-F24D-821F-A9AC58941BCB}"/>
                        </a:ext>
                      </a:extLst>
                    </p:cNvPr>
                    <p:cNvSpPr/>
                    <p:nvPr/>
                  </p:nvSpPr>
                  <p:spPr>
                    <a:xfrm>
                      <a:off x="8889894" y="13844401"/>
                      <a:ext cx="825771" cy="394724"/>
                    </a:xfrm>
                    <a:prstGeom prst="rect">
                      <a:avLst/>
                    </a:prstGeom>
                    <a:solidFill>
                      <a:srgbClr val="C212C4">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a:solidFill>
                            <a:schemeClr val="tx1"/>
                          </a:solidFill>
                        </a:rPr>
                        <a:t>EUR</a:t>
                      </a:r>
                    </a:p>
                  </p:txBody>
                </p:sp>
              </p:grpSp>
              <p:sp>
                <p:nvSpPr>
                  <p:cNvPr id="35" name="Rectangle 34">
                    <a:extLst>
                      <a:ext uri="{FF2B5EF4-FFF2-40B4-BE49-F238E27FC236}">
                        <a16:creationId xmlns:a16="http://schemas.microsoft.com/office/drawing/2014/main" xmlns="" id="{95F857BB-C867-D444-BA2F-9F69B63D7850}"/>
                      </a:ext>
                    </a:extLst>
                  </p:cNvPr>
                  <p:cNvSpPr/>
                  <p:nvPr/>
                </p:nvSpPr>
                <p:spPr>
                  <a:xfrm>
                    <a:off x="8881172" y="14960186"/>
                    <a:ext cx="825771" cy="394724"/>
                  </a:xfrm>
                  <a:prstGeom prst="rect">
                    <a:avLst/>
                  </a:prstGeom>
                  <a:solidFill>
                    <a:srgbClr val="1112FE">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a:solidFill>
                          <a:schemeClr val="tx1"/>
                        </a:solidFill>
                      </a:rPr>
                      <a:t>EAS</a:t>
                    </a:r>
                  </a:p>
                </p:txBody>
              </p:sp>
            </p:grpSp>
            <p:cxnSp>
              <p:nvCxnSpPr>
                <p:cNvPr id="33" name="Straight Connector 32">
                  <a:extLst>
                    <a:ext uri="{FF2B5EF4-FFF2-40B4-BE49-F238E27FC236}">
                      <a16:creationId xmlns:a16="http://schemas.microsoft.com/office/drawing/2014/main" xmlns="" id="{DC9EE696-376A-CF4D-9242-BBD91950757B}"/>
                    </a:ext>
                  </a:extLst>
                </p:cNvPr>
                <p:cNvCxnSpPr>
                  <a:cxnSpLocks/>
                </p:cNvCxnSpPr>
                <p:nvPr/>
              </p:nvCxnSpPr>
              <p:spPr>
                <a:xfrm flipV="1">
                  <a:off x="6547665" y="17088923"/>
                  <a:ext cx="3168000" cy="0"/>
                </a:xfrm>
                <a:prstGeom prst="line">
                  <a:avLst/>
                </a:prstGeom>
              </p:spPr>
              <p:style>
                <a:lnRef idx="1">
                  <a:schemeClr val="dk1"/>
                </a:lnRef>
                <a:fillRef idx="0">
                  <a:schemeClr val="dk1"/>
                </a:fillRef>
                <a:effectRef idx="0">
                  <a:schemeClr val="dk1"/>
                </a:effectRef>
                <a:fontRef idx="minor">
                  <a:schemeClr val="tx1"/>
                </a:fontRef>
              </p:style>
            </p:cxnSp>
          </p:grpSp>
          <p:sp>
            <p:nvSpPr>
              <p:cNvPr id="31" name="TextBox 30">
                <a:extLst>
                  <a:ext uri="{FF2B5EF4-FFF2-40B4-BE49-F238E27FC236}">
                    <a16:creationId xmlns:a16="http://schemas.microsoft.com/office/drawing/2014/main" xmlns="" id="{9C24A6BC-84E0-6040-8E4F-BC9EB40485D9}"/>
                  </a:ext>
                </a:extLst>
              </p:cNvPr>
              <p:cNvSpPr txBox="1"/>
              <p:nvPr/>
            </p:nvSpPr>
            <p:spPr>
              <a:xfrm rot="16200000">
                <a:off x="4638370" y="14710015"/>
                <a:ext cx="4338670" cy="302762"/>
              </a:xfrm>
              <a:prstGeom prst="rect">
                <a:avLst/>
              </a:prstGeom>
              <a:noFill/>
            </p:spPr>
            <p:txBody>
              <a:bodyPr wrap="square" rtlCol="0">
                <a:spAutoFit/>
              </a:bodyPr>
              <a:lstStyle/>
              <a:p>
                <a:pPr algn="ctr"/>
                <a:r>
                  <a:rPr lang="fr-CA" sz="1600" dirty="0"/>
                  <a:t>Non </a:t>
                </a:r>
                <a:r>
                  <a:rPr lang="fr-CA" sz="1600" dirty="0" err="1" smtClean="0"/>
                  <a:t>Admixed</a:t>
                </a:r>
                <a:endParaRPr lang="fr-CA" sz="1600" dirty="0"/>
              </a:p>
            </p:txBody>
          </p:sp>
        </p:grpSp>
        <p:sp>
          <p:nvSpPr>
            <p:cNvPr id="27" name="TextBox 26">
              <a:extLst>
                <a:ext uri="{FF2B5EF4-FFF2-40B4-BE49-F238E27FC236}">
                  <a16:creationId xmlns:a16="http://schemas.microsoft.com/office/drawing/2014/main" xmlns="" id="{AD69AB2C-B8F6-4C47-92DE-29FD33BF829B}"/>
                </a:ext>
              </a:extLst>
            </p:cNvPr>
            <p:cNvSpPr txBox="1"/>
            <p:nvPr/>
          </p:nvSpPr>
          <p:spPr>
            <a:xfrm rot="16200000">
              <a:off x="-599273" y="5933178"/>
              <a:ext cx="1446658" cy="338554"/>
            </a:xfrm>
            <a:prstGeom prst="rect">
              <a:avLst/>
            </a:prstGeom>
            <a:noFill/>
          </p:spPr>
          <p:txBody>
            <a:bodyPr wrap="square" rtlCol="0">
              <a:spAutoFit/>
            </a:bodyPr>
            <a:lstStyle/>
            <a:p>
              <a:pPr algn="ctr"/>
              <a:r>
                <a:rPr lang="fr-CA" sz="1600" smtClean="0"/>
                <a:t>Admixed</a:t>
              </a:r>
              <a:endParaRPr lang="fr-CA" sz="1600" dirty="0"/>
            </a:p>
          </p:txBody>
        </p:sp>
        <p:sp>
          <p:nvSpPr>
            <p:cNvPr id="28" name="ZoneTexte 3">
              <a:extLst>
                <a:ext uri="{FF2B5EF4-FFF2-40B4-BE49-F238E27FC236}">
                  <a16:creationId xmlns:a16="http://schemas.microsoft.com/office/drawing/2014/main" xmlns="" id="{C6BEDA7D-7881-406A-9E52-EBEC7DE7579C}"/>
                </a:ext>
              </a:extLst>
            </p:cNvPr>
            <p:cNvSpPr txBox="1"/>
            <p:nvPr/>
          </p:nvSpPr>
          <p:spPr>
            <a:xfrm>
              <a:off x="297590" y="5391097"/>
              <a:ext cx="3282934" cy="1292662"/>
            </a:xfrm>
            <a:prstGeom prst="rect">
              <a:avLst/>
            </a:prstGeom>
            <a:solidFill>
              <a:schemeClr val="bg1"/>
            </a:solidFill>
          </p:spPr>
          <p:txBody>
            <a:bodyPr wrap="square" rtlCol="0">
              <a:spAutoFit/>
            </a:bodyPr>
            <a:lstStyle/>
            <a:p>
              <a:r>
                <a:rPr lang="en-CA" sz="1300" b="1" dirty="0" smtClean="0"/>
                <a:t>ASW</a:t>
              </a:r>
              <a:r>
                <a:rPr lang="en-CA" sz="1300" dirty="0" smtClean="0"/>
                <a:t> </a:t>
              </a:r>
              <a:r>
                <a:rPr lang="en-CA" sz="1300" dirty="0"/>
                <a:t>– </a:t>
              </a:r>
              <a:r>
                <a:rPr lang="en-US" sz="1300" spc="-1" dirty="0">
                  <a:solidFill>
                    <a:srgbClr val="000000"/>
                  </a:solidFill>
                  <a:uFill>
                    <a:solidFill>
                      <a:srgbClr val="FFFFFF"/>
                    </a:solidFill>
                  </a:uFill>
                  <a:latin typeface="Arial "/>
                  <a:ea typeface="Arial"/>
                </a:rPr>
                <a:t>African Americans from </a:t>
              </a:r>
              <a:r>
                <a:rPr lang="en-US" sz="1300" spc="-1" dirty="0" smtClean="0">
                  <a:solidFill>
                    <a:srgbClr val="000000"/>
                  </a:solidFill>
                  <a:uFill>
                    <a:solidFill>
                      <a:srgbClr val="FFFFFF"/>
                    </a:solidFill>
                  </a:uFill>
                  <a:latin typeface="Arial "/>
                  <a:ea typeface="Arial"/>
                </a:rPr>
                <a:t>SW </a:t>
              </a:r>
              <a:r>
                <a:rPr lang="en-US" sz="1300" spc="-1" dirty="0">
                  <a:solidFill>
                    <a:srgbClr val="000000"/>
                  </a:solidFill>
                  <a:uFill>
                    <a:solidFill>
                      <a:srgbClr val="FFFFFF"/>
                    </a:solidFill>
                  </a:uFill>
                  <a:latin typeface="Arial "/>
                  <a:ea typeface="Arial"/>
                </a:rPr>
                <a:t>USA </a:t>
              </a:r>
            </a:p>
            <a:p>
              <a:r>
                <a:rPr lang="en-US" sz="1300" b="1" spc="-1" dirty="0">
                  <a:solidFill>
                    <a:srgbClr val="000000"/>
                  </a:solidFill>
                  <a:uFill>
                    <a:solidFill>
                      <a:srgbClr val="FFFFFF"/>
                    </a:solidFill>
                  </a:uFill>
                  <a:latin typeface="Arial "/>
                </a:rPr>
                <a:t>ACB</a:t>
              </a:r>
              <a:r>
                <a:rPr lang="en-US" sz="1300" spc="-1" dirty="0">
                  <a:solidFill>
                    <a:srgbClr val="000000"/>
                  </a:solidFill>
                  <a:uFill>
                    <a:solidFill>
                      <a:srgbClr val="FFFFFF"/>
                    </a:solidFill>
                  </a:uFill>
                  <a:latin typeface="Arial "/>
                </a:rPr>
                <a:t> – African </a:t>
              </a:r>
              <a:r>
                <a:rPr lang="en-US" sz="1300" spc="-1" dirty="0" err="1">
                  <a:solidFill>
                    <a:srgbClr val="000000"/>
                  </a:solidFill>
                  <a:uFill>
                    <a:solidFill>
                      <a:srgbClr val="FFFFFF"/>
                    </a:solidFill>
                  </a:uFill>
                  <a:latin typeface="Arial "/>
                </a:rPr>
                <a:t>Caribbeans</a:t>
              </a:r>
              <a:r>
                <a:rPr lang="en-US" sz="1300" spc="-1" dirty="0">
                  <a:solidFill>
                    <a:srgbClr val="000000"/>
                  </a:solidFill>
                  <a:uFill>
                    <a:solidFill>
                      <a:srgbClr val="FFFFFF"/>
                    </a:solidFill>
                  </a:uFill>
                  <a:latin typeface="Arial "/>
                </a:rPr>
                <a:t> (Barbados)</a:t>
              </a:r>
            </a:p>
            <a:p>
              <a:r>
                <a:rPr lang="en-US" sz="1300" b="1" spc="-1" dirty="0">
                  <a:solidFill>
                    <a:srgbClr val="000000"/>
                  </a:solidFill>
                  <a:uFill>
                    <a:solidFill>
                      <a:srgbClr val="FFFFFF"/>
                    </a:solidFill>
                  </a:uFill>
                  <a:latin typeface="Arial "/>
                </a:rPr>
                <a:t>PUR </a:t>
              </a:r>
              <a:r>
                <a:rPr lang="en-US" sz="1300" spc="-1" dirty="0">
                  <a:solidFill>
                    <a:srgbClr val="000000"/>
                  </a:solidFill>
                  <a:uFill>
                    <a:solidFill>
                      <a:srgbClr val="FFFFFF"/>
                    </a:solidFill>
                  </a:uFill>
                  <a:latin typeface="Arial "/>
                </a:rPr>
                <a:t>– Puerto Ricans (Puerto Rico)</a:t>
              </a:r>
            </a:p>
            <a:p>
              <a:r>
                <a:rPr lang="en-US" sz="1300" b="1" spc="-1" dirty="0">
                  <a:solidFill>
                    <a:srgbClr val="000000"/>
                  </a:solidFill>
                  <a:uFill>
                    <a:solidFill>
                      <a:srgbClr val="FFFFFF"/>
                    </a:solidFill>
                  </a:uFill>
                  <a:latin typeface="Arial "/>
                </a:rPr>
                <a:t>CLM</a:t>
              </a:r>
              <a:r>
                <a:rPr lang="en-US" sz="1300" spc="-1" dirty="0">
                  <a:solidFill>
                    <a:srgbClr val="000000"/>
                  </a:solidFill>
                  <a:uFill>
                    <a:solidFill>
                      <a:srgbClr val="FFFFFF"/>
                    </a:solidFill>
                  </a:uFill>
                  <a:latin typeface="Arial "/>
                </a:rPr>
                <a:t> – Colombians (Colombia)</a:t>
              </a:r>
            </a:p>
            <a:p>
              <a:r>
                <a:rPr lang="en-US" sz="1300" b="1" spc="-1" dirty="0">
                  <a:solidFill>
                    <a:srgbClr val="000000"/>
                  </a:solidFill>
                  <a:uFill>
                    <a:solidFill>
                      <a:srgbClr val="FFFFFF"/>
                    </a:solidFill>
                  </a:uFill>
                  <a:latin typeface="Arial "/>
                </a:rPr>
                <a:t>PEL</a:t>
              </a:r>
              <a:r>
                <a:rPr lang="en-US" sz="1300" spc="-1" dirty="0">
                  <a:solidFill>
                    <a:srgbClr val="000000"/>
                  </a:solidFill>
                  <a:uFill>
                    <a:solidFill>
                      <a:srgbClr val="FFFFFF"/>
                    </a:solidFill>
                  </a:uFill>
                  <a:latin typeface="Arial "/>
                </a:rPr>
                <a:t> – Peruvians (Lima</a:t>
              </a:r>
              <a:r>
                <a:rPr lang="en-US" sz="1300" spc="-1" dirty="0" smtClean="0">
                  <a:solidFill>
                    <a:srgbClr val="000000"/>
                  </a:solidFill>
                  <a:uFill>
                    <a:solidFill>
                      <a:srgbClr val="FFFFFF"/>
                    </a:solidFill>
                  </a:uFill>
                  <a:latin typeface="Arial "/>
                </a:rPr>
                <a:t>)</a:t>
              </a:r>
            </a:p>
            <a:p>
              <a:r>
                <a:rPr lang="en-US" sz="1300" b="1" spc="-1" dirty="0">
                  <a:solidFill>
                    <a:srgbClr val="000000"/>
                  </a:solidFill>
                  <a:uFill>
                    <a:solidFill>
                      <a:srgbClr val="FFFFFF"/>
                    </a:solidFill>
                  </a:uFill>
                  <a:latin typeface="Arial "/>
                </a:rPr>
                <a:t>MXL</a:t>
              </a:r>
              <a:r>
                <a:rPr lang="en-US" sz="1300" spc="-1" dirty="0">
                  <a:solidFill>
                    <a:srgbClr val="000000"/>
                  </a:solidFill>
                  <a:uFill>
                    <a:solidFill>
                      <a:srgbClr val="FFFFFF"/>
                    </a:solidFill>
                  </a:uFill>
                  <a:latin typeface="Arial "/>
                </a:rPr>
                <a:t> – Mexican ancestry (Los Angeles</a:t>
              </a:r>
              <a:r>
                <a:rPr lang="en-US" sz="1300" spc="-1" dirty="0" smtClean="0">
                  <a:solidFill>
                    <a:srgbClr val="000000"/>
                  </a:solidFill>
                  <a:uFill>
                    <a:solidFill>
                      <a:srgbClr val="FFFFFF"/>
                    </a:solidFill>
                  </a:uFill>
                  <a:latin typeface="Arial "/>
                </a:rPr>
                <a:t>)</a:t>
              </a:r>
              <a:endParaRPr lang="en-CA" sz="1300" dirty="0"/>
            </a:p>
          </p:txBody>
        </p:sp>
        <p:sp>
          <p:nvSpPr>
            <p:cNvPr id="29" name="Rectangle 28">
              <a:extLst>
                <a:ext uri="{FF2B5EF4-FFF2-40B4-BE49-F238E27FC236}">
                  <a16:creationId xmlns:a16="http://schemas.microsoft.com/office/drawing/2014/main" xmlns="" id="{95F857BB-C867-D444-BA2F-9F69B63D7850}"/>
                </a:ext>
              </a:extLst>
            </p:cNvPr>
            <p:cNvSpPr/>
            <p:nvPr/>
          </p:nvSpPr>
          <p:spPr>
            <a:xfrm>
              <a:off x="2612411" y="4327117"/>
              <a:ext cx="923393" cy="394724"/>
            </a:xfrm>
            <a:prstGeom prst="rect">
              <a:avLst/>
            </a:pr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a:solidFill>
                    <a:schemeClr val="tx1"/>
                  </a:solidFill>
                </a:rPr>
                <a:t>S</a:t>
              </a:r>
              <a:r>
                <a:rPr lang="fr-CA" dirty="0" smtClean="0">
                  <a:solidFill>
                    <a:schemeClr val="tx1"/>
                  </a:solidFill>
                </a:rPr>
                <a:t>AS</a:t>
              </a:r>
              <a:endParaRPr lang="fr-CA" dirty="0">
                <a:solidFill>
                  <a:schemeClr val="tx1"/>
                </a:solidFill>
              </a:endParaRPr>
            </a:p>
          </p:txBody>
        </p:sp>
      </p:grpSp>
      <p:sp>
        <p:nvSpPr>
          <p:cNvPr id="45" name="Rectangle 2"/>
          <p:cNvSpPr txBox="1">
            <a:spLocks noChangeArrowheads="1"/>
          </p:cNvSpPr>
          <p:nvPr/>
        </p:nvSpPr>
        <p:spPr>
          <a:xfrm>
            <a:off x="1715687" y="274639"/>
            <a:ext cx="8733673" cy="863619"/>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AU" sz="2800" b="1" dirty="0"/>
              <a:t>Population stratification of 1000 Genomes populations</a:t>
            </a:r>
          </a:p>
        </p:txBody>
      </p:sp>
    </p:spTree>
    <p:extLst>
      <p:ext uri="{BB962C8B-B14F-4D97-AF65-F5344CB8AC3E}">
        <p14:creationId xmlns:p14="http://schemas.microsoft.com/office/powerpoint/2010/main" val="534359668"/>
      </p:ext>
    </p:extLst>
  </p:cSld>
  <p:clrMapOvr>
    <a:masterClrMapping/>
  </p:clrMapOvr>
  <p:transition spd="med"/>
  <p:timing>
    <p:tnLst>
      <p:par>
        <p:cTn id="1" dur="indefinite" restart="never" fill="hold"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b="1" dirty="0" smtClean="0"/>
              <a:t>Population </a:t>
            </a:r>
            <a:r>
              <a:rPr lang="fr-FR" b="1" dirty="0" err="1"/>
              <a:t>G</a:t>
            </a:r>
            <a:r>
              <a:rPr lang="fr-FR" b="1" dirty="0" err="1" smtClean="0"/>
              <a:t>enetics</a:t>
            </a:r>
            <a:endParaRPr lang="fr-FR" dirty="0"/>
          </a:p>
        </p:txBody>
      </p:sp>
      <p:sp>
        <p:nvSpPr>
          <p:cNvPr id="3" name="Espace réservé du contenu 2"/>
          <p:cNvSpPr>
            <a:spLocks noGrp="1"/>
          </p:cNvSpPr>
          <p:nvPr>
            <p:ph idx="1"/>
          </p:nvPr>
        </p:nvSpPr>
        <p:spPr>
          <a:xfrm>
            <a:off x="1981200" y="1600201"/>
            <a:ext cx="8229600" cy="4529667"/>
          </a:xfrm>
        </p:spPr>
        <p:txBody>
          <a:bodyPr>
            <a:normAutofit/>
          </a:bodyPr>
          <a:lstStyle/>
          <a:p>
            <a:r>
              <a:rPr lang="fr-FR" dirty="0"/>
              <a:t>Population </a:t>
            </a:r>
            <a:r>
              <a:rPr lang="fr-FR" dirty="0" err="1"/>
              <a:t>genetics</a:t>
            </a:r>
            <a:r>
              <a:rPr lang="fr-FR" dirty="0"/>
              <a:t> </a:t>
            </a:r>
            <a:r>
              <a:rPr lang="fr-FR" dirty="0" err="1"/>
              <a:t>is</a:t>
            </a:r>
            <a:r>
              <a:rPr lang="fr-FR" dirty="0"/>
              <a:t> the </a:t>
            </a:r>
            <a:r>
              <a:rPr lang="fr-FR" dirty="0" err="1"/>
              <a:t>study</a:t>
            </a:r>
            <a:r>
              <a:rPr lang="fr-FR" dirty="0"/>
              <a:t> </a:t>
            </a:r>
            <a:r>
              <a:rPr lang="fr-FR" dirty="0"/>
              <a:t>of how </a:t>
            </a:r>
            <a:r>
              <a:rPr lang="fr-FR" dirty="0"/>
              <a:t>the </a:t>
            </a:r>
            <a:r>
              <a:rPr lang="fr-FR" b="1" dirty="0" err="1"/>
              <a:t>genetic</a:t>
            </a:r>
            <a:r>
              <a:rPr lang="fr-FR" b="1" dirty="0"/>
              <a:t> composition</a:t>
            </a:r>
            <a:r>
              <a:rPr lang="fr-FR" dirty="0"/>
              <a:t> of </a:t>
            </a:r>
            <a:r>
              <a:rPr lang="fr-FR" dirty="0" err="1"/>
              <a:t>natural</a:t>
            </a:r>
            <a:r>
              <a:rPr lang="fr-FR" dirty="0"/>
              <a:t> populations </a:t>
            </a:r>
            <a:r>
              <a:rPr lang="fr-FR" dirty="0"/>
              <a:t>has </a:t>
            </a:r>
            <a:r>
              <a:rPr lang="fr-FR" b="1" dirty="0" err="1"/>
              <a:t>changed</a:t>
            </a:r>
            <a:r>
              <a:rPr lang="fr-FR" dirty="0"/>
              <a:t> </a:t>
            </a:r>
            <a:r>
              <a:rPr lang="fr-FR" dirty="0"/>
              <a:t>over </a:t>
            </a:r>
            <a:r>
              <a:rPr lang="fr-FR" b="1" dirty="0"/>
              <a:t>successive </a:t>
            </a:r>
            <a:r>
              <a:rPr lang="fr-FR" b="1" dirty="0" err="1"/>
              <a:t>generations</a:t>
            </a:r>
            <a:r>
              <a:rPr lang="fr-FR" dirty="0"/>
              <a:t>.</a:t>
            </a:r>
          </a:p>
          <a:p>
            <a:r>
              <a:rPr lang="fr-FR" dirty="0"/>
              <a:t>The </a:t>
            </a:r>
            <a:r>
              <a:rPr lang="fr-FR" dirty="0" err="1"/>
              <a:t>driving</a:t>
            </a:r>
            <a:r>
              <a:rPr lang="fr-FR" dirty="0"/>
              <a:t> forces of </a:t>
            </a:r>
            <a:r>
              <a:rPr lang="fr-FR" dirty="0" err="1"/>
              <a:t>biological</a:t>
            </a:r>
            <a:r>
              <a:rPr lang="fr-FR" dirty="0"/>
              <a:t> </a:t>
            </a:r>
            <a:r>
              <a:rPr lang="fr-FR" dirty="0" err="1"/>
              <a:t>evolution</a:t>
            </a:r>
            <a:r>
              <a:rPr lang="fr-FR" dirty="0"/>
              <a:t> are:</a:t>
            </a:r>
          </a:p>
          <a:p>
            <a:pPr lvl="1"/>
            <a:r>
              <a:rPr lang="fr-FR" dirty="0" smtClean="0"/>
              <a:t>Mutation</a:t>
            </a:r>
            <a:endParaRPr lang="fr-FR" dirty="0"/>
          </a:p>
          <a:p>
            <a:pPr lvl="1"/>
            <a:r>
              <a:rPr lang="fr-FR" b="1" dirty="0" smtClean="0"/>
              <a:t>Structure </a:t>
            </a:r>
          </a:p>
          <a:p>
            <a:pPr lvl="1"/>
            <a:r>
              <a:rPr lang="fr-FR" dirty="0" err="1" smtClean="0"/>
              <a:t>Genetic</a:t>
            </a:r>
            <a:r>
              <a:rPr lang="fr-FR" dirty="0" smtClean="0"/>
              <a:t> </a:t>
            </a:r>
            <a:r>
              <a:rPr lang="fr-FR" dirty="0"/>
              <a:t>drift </a:t>
            </a:r>
            <a:endParaRPr lang="fr-FR" dirty="0" smtClean="0"/>
          </a:p>
          <a:p>
            <a:pPr lvl="1"/>
            <a:r>
              <a:rPr lang="fr-FR" b="1" dirty="0" err="1" smtClean="0"/>
              <a:t>Selection</a:t>
            </a:r>
            <a:r>
              <a:rPr lang="fr-FR" b="1" dirty="0" smtClean="0"/>
              <a:t> </a:t>
            </a:r>
          </a:p>
          <a:p>
            <a:pPr lvl="1"/>
            <a:r>
              <a:rPr lang="fr-FR" dirty="0" smtClean="0"/>
              <a:t>Migration </a:t>
            </a:r>
          </a:p>
          <a:p>
            <a:pPr lvl="1"/>
            <a:r>
              <a:rPr lang="fr-FR" dirty="0" err="1" smtClean="0"/>
              <a:t>Recombination</a:t>
            </a:r>
            <a:endParaRPr lang="fr-FR" dirty="0"/>
          </a:p>
        </p:txBody>
      </p:sp>
    </p:spTree>
    <p:extLst>
      <p:ext uri="{BB962C8B-B14F-4D97-AF65-F5344CB8AC3E}">
        <p14:creationId xmlns:p14="http://schemas.microsoft.com/office/powerpoint/2010/main" val="131584394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Natural selection</a:t>
            </a:r>
            <a:endParaRPr lang="en-US" b="1"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3167"/>
          <a:stretch/>
        </p:blipFill>
        <p:spPr>
          <a:xfrm>
            <a:off x="3697355" y="1962104"/>
            <a:ext cx="4691271" cy="4378607"/>
          </a:xfrm>
          <a:prstGeom prst="rect">
            <a:avLst/>
          </a:prstGeom>
        </p:spPr>
      </p:pic>
      <p:sp>
        <p:nvSpPr>
          <p:cNvPr id="5" name="TextBox 4"/>
          <p:cNvSpPr txBox="1"/>
          <p:nvPr/>
        </p:nvSpPr>
        <p:spPr>
          <a:xfrm>
            <a:off x="4532911" y="1439940"/>
            <a:ext cx="3174010" cy="369332"/>
          </a:xfrm>
          <a:prstGeom prst="rect">
            <a:avLst/>
          </a:prstGeom>
          <a:noFill/>
        </p:spPr>
        <p:txBody>
          <a:bodyPr wrap="none" rtlCol="0">
            <a:spAutoFit/>
          </a:bodyPr>
          <a:lstStyle/>
          <a:p>
            <a:r>
              <a:rPr lang="en-US" b="1" dirty="0" smtClean="0"/>
              <a:t>Genetic variant </a:t>
            </a:r>
            <a:r>
              <a:rPr lang="en-US" b="1" smtClean="0"/>
              <a:t>under selection</a:t>
            </a:r>
            <a:endParaRPr lang="en-US" b="1"/>
          </a:p>
        </p:txBody>
      </p:sp>
      <p:sp>
        <p:nvSpPr>
          <p:cNvPr id="6" name="Rectangle 5"/>
          <p:cNvSpPr/>
          <p:nvPr/>
        </p:nvSpPr>
        <p:spPr>
          <a:xfrm>
            <a:off x="0" y="6459295"/>
            <a:ext cx="5444439" cy="338554"/>
          </a:xfrm>
          <a:prstGeom prst="rect">
            <a:avLst/>
          </a:prstGeom>
        </p:spPr>
        <p:txBody>
          <a:bodyPr wrap="none">
            <a:spAutoFit/>
          </a:bodyPr>
          <a:lstStyle/>
          <a:p>
            <a:r>
              <a:rPr lang="en-US" sz="1600" dirty="0" err="1" smtClean="0"/>
              <a:t>Schrider</a:t>
            </a:r>
            <a:r>
              <a:rPr lang="en-US" sz="1600" dirty="0" smtClean="0"/>
              <a:t> </a:t>
            </a:r>
            <a:r>
              <a:rPr lang="en-US" sz="1600" dirty="0"/>
              <a:t>and </a:t>
            </a:r>
            <a:r>
              <a:rPr lang="en-US" sz="1600" dirty="0" smtClean="0"/>
              <a:t>Kern, </a:t>
            </a:r>
            <a:r>
              <a:rPr lang="en-US" sz="1600" dirty="0" smtClean="0">
                <a:effectLst/>
              </a:rPr>
              <a:t>Trends in Genetics, April 2018, Vol. 34, No. 4 </a:t>
            </a:r>
            <a:endParaRPr lang="en-US" sz="4400" dirty="0"/>
          </a:p>
        </p:txBody>
      </p:sp>
      <p:sp>
        <p:nvSpPr>
          <p:cNvPr id="7" name="TextBox 6"/>
          <p:cNvSpPr txBox="1"/>
          <p:nvPr/>
        </p:nvSpPr>
        <p:spPr>
          <a:xfrm>
            <a:off x="8587408" y="2951607"/>
            <a:ext cx="3359426" cy="2246769"/>
          </a:xfrm>
          <a:prstGeom prst="rect">
            <a:avLst/>
          </a:prstGeom>
          <a:noFill/>
        </p:spPr>
        <p:txBody>
          <a:bodyPr wrap="square" rtlCol="0">
            <a:spAutoFit/>
          </a:bodyPr>
          <a:lstStyle/>
          <a:p>
            <a:pPr algn="ctr"/>
            <a:r>
              <a:rPr lang="en-US" sz="2800" smtClean="0"/>
              <a:t>Different signatures </a:t>
            </a:r>
            <a:r>
              <a:rPr lang="en-US" sz="2800" dirty="0" smtClean="0"/>
              <a:t>depending on population history (structure, population size)</a:t>
            </a:r>
            <a:endParaRPr lang="en-US" sz="2800" dirty="0"/>
          </a:p>
        </p:txBody>
      </p:sp>
      <p:sp>
        <p:nvSpPr>
          <p:cNvPr id="8" name="TextBox 7"/>
          <p:cNvSpPr txBox="1"/>
          <p:nvPr/>
        </p:nvSpPr>
        <p:spPr>
          <a:xfrm>
            <a:off x="9232900" y="1143000"/>
            <a:ext cx="1978106" cy="369332"/>
          </a:xfrm>
          <a:prstGeom prst="rect">
            <a:avLst/>
          </a:prstGeom>
          <a:noFill/>
        </p:spPr>
        <p:txBody>
          <a:bodyPr wrap="none" rtlCol="0">
            <a:spAutoFit/>
          </a:bodyPr>
          <a:lstStyle/>
          <a:p>
            <a:r>
              <a:rPr lang="en-US" b="1" dirty="0" smtClean="0"/>
              <a:t>Summary statistics</a:t>
            </a:r>
            <a:endParaRPr lang="en-US" b="1" dirty="0"/>
          </a:p>
        </p:txBody>
      </p:sp>
      <p:cxnSp>
        <p:nvCxnSpPr>
          <p:cNvPr id="11" name="Straight Arrow Connector 10"/>
          <p:cNvCxnSpPr/>
          <p:nvPr/>
        </p:nvCxnSpPr>
        <p:spPr>
          <a:xfrm flipH="1">
            <a:off x="8388626" y="1512332"/>
            <a:ext cx="844274" cy="8625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127780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Population size and selection</a:t>
            </a:r>
            <a:endParaRPr lang="en-US" b="1"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4309" y="1690688"/>
            <a:ext cx="6169255" cy="4362138"/>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6147" y="4770783"/>
            <a:ext cx="5618843" cy="1877857"/>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15119" y="6143966"/>
            <a:ext cx="2009085" cy="504674"/>
          </a:xfrm>
          <a:prstGeom prst="rect">
            <a:avLst/>
          </a:prstGeom>
        </p:spPr>
      </p:pic>
    </p:spTree>
    <p:extLst>
      <p:ext uri="{BB962C8B-B14F-4D97-AF65-F5344CB8AC3E}">
        <p14:creationId xmlns:p14="http://schemas.microsoft.com/office/powerpoint/2010/main" val="135954217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Population size and selection</a:t>
            </a:r>
            <a:endParaRPr lang="en-US" b="1" dirty="0"/>
          </a:p>
        </p:txBody>
      </p:sp>
      <p:grpSp>
        <p:nvGrpSpPr>
          <p:cNvPr id="13" name="Group 12"/>
          <p:cNvGrpSpPr/>
          <p:nvPr/>
        </p:nvGrpSpPr>
        <p:grpSpPr>
          <a:xfrm>
            <a:off x="8717306" y="1779057"/>
            <a:ext cx="3085490" cy="4765243"/>
            <a:chOff x="-15803" y="1933731"/>
            <a:chExt cx="3030831" cy="3649829"/>
          </a:xfrm>
        </p:grpSpPr>
        <p:sp>
          <p:nvSpPr>
            <p:cNvPr id="3" name="TextBox 2"/>
            <p:cNvSpPr txBox="1"/>
            <p:nvPr/>
          </p:nvSpPr>
          <p:spPr>
            <a:xfrm>
              <a:off x="496590" y="1933731"/>
              <a:ext cx="2006040" cy="923330"/>
            </a:xfrm>
            <a:prstGeom prst="rect">
              <a:avLst/>
            </a:prstGeom>
            <a:noFill/>
          </p:spPr>
          <p:txBody>
            <a:bodyPr wrap="square" rtlCol="0">
              <a:spAutoFit/>
            </a:bodyPr>
            <a:lstStyle/>
            <a:p>
              <a:pPr algn="ctr"/>
              <a:r>
                <a:rPr lang="en-US" dirty="0" smtClean="0"/>
                <a:t>Simulations </a:t>
              </a:r>
              <a:br>
                <a:rPr lang="en-US" dirty="0" smtClean="0"/>
              </a:br>
              <a:r>
                <a:rPr lang="en-US" dirty="0" smtClean="0"/>
                <a:t>under different </a:t>
              </a:r>
            </a:p>
            <a:p>
              <a:pPr algn="ctr"/>
              <a:r>
                <a:rPr lang="en-US" dirty="0" smtClean="0"/>
                <a:t>scenarios</a:t>
              </a:r>
              <a:endParaRPr lang="en-US" dirty="0"/>
            </a:p>
          </p:txBody>
        </p:sp>
        <p:sp>
          <p:nvSpPr>
            <p:cNvPr id="6" name="TextBox 5"/>
            <p:cNvSpPr txBox="1"/>
            <p:nvPr/>
          </p:nvSpPr>
          <p:spPr>
            <a:xfrm>
              <a:off x="523253" y="3100104"/>
              <a:ext cx="1952714" cy="646331"/>
            </a:xfrm>
            <a:prstGeom prst="rect">
              <a:avLst/>
            </a:prstGeom>
            <a:noFill/>
          </p:spPr>
          <p:txBody>
            <a:bodyPr wrap="none" rtlCol="0">
              <a:spAutoFit/>
            </a:bodyPr>
            <a:lstStyle/>
            <a:p>
              <a:pPr algn="ctr"/>
              <a:r>
                <a:rPr lang="en-US" smtClean="0"/>
                <a:t>Computing </a:t>
              </a:r>
              <a:br>
                <a:rPr lang="en-US" smtClean="0"/>
              </a:br>
              <a:r>
                <a:rPr lang="en-US" smtClean="0"/>
                <a:t>Summary Statistics</a:t>
              </a:r>
              <a:endParaRPr lang="en-US" dirty="0"/>
            </a:p>
          </p:txBody>
        </p:sp>
        <p:sp>
          <p:nvSpPr>
            <p:cNvPr id="7" name="TextBox 6"/>
            <p:cNvSpPr txBox="1"/>
            <p:nvPr/>
          </p:nvSpPr>
          <p:spPr>
            <a:xfrm>
              <a:off x="-15803" y="4065603"/>
              <a:ext cx="3030831" cy="923330"/>
            </a:xfrm>
            <a:prstGeom prst="rect">
              <a:avLst/>
            </a:prstGeom>
            <a:noFill/>
          </p:spPr>
          <p:txBody>
            <a:bodyPr wrap="none" rtlCol="0">
              <a:spAutoFit/>
            </a:bodyPr>
            <a:lstStyle/>
            <a:p>
              <a:pPr algn="ctr"/>
              <a:r>
                <a:rPr lang="en-US" dirty="0" smtClean="0"/>
                <a:t>Training/Testing</a:t>
              </a:r>
            </a:p>
            <a:p>
              <a:pPr algn="ctr"/>
              <a:r>
                <a:rPr lang="en-US" dirty="0" smtClean="0"/>
                <a:t>Demography only ~ 11h</a:t>
              </a:r>
            </a:p>
            <a:p>
              <a:pPr algn="ctr"/>
              <a:r>
                <a:rPr lang="en-US" dirty="0" smtClean="0"/>
                <a:t>Demography + selection ~ 75h</a:t>
              </a:r>
              <a:endParaRPr lang="en-US" dirty="0"/>
            </a:p>
          </p:txBody>
        </p:sp>
        <p:sp>
          <p:nvSpPr>
            <p:cNvPr id="8" name="TextBox 7"/>
            <p:cNvSpPr txBox="1"/>
            <p:nvPr/>
          </p:nvSpPr>
          <p:spPr>
            <a:xfrm>
              <a:off x="884772" y="5214228"/>
              <a:ext cx="1267591" cy="369332"/>
            </a:xfrm>
            <a:prstGeom prst="rect">
              <a:avLst/>
            </a:prstGeom>
            <a:noFill/>
          </p:spPr>
          <p:txBody>
            <a:bodyPr wrap="none" rtlCol="0">
              <a:spAutoFit/>
            </a:bodyPr>
            <a:lstStyle/>
            <a:p>
              <a:r>
                <a:rPr lang="en-US" smtClean="0">
                  <a:solidFill>
                    <a:srgbClr val="FF0000"/>
                  </a:solidFill>
                </a:rPr>
                <a:t>Real data??</a:t>
              </a:r>
              <a:endParaRPr lang="en-US">
                <a:solidFill>
                  <a:srgbClr val="FF0000"/>
                </a:solidFill>
              </a:endParaRPr>
            </a:p>
          </p:txBody>
        </p:sp>
        <p:cxnSp>
          <p:nvCxnSpPr>
            <p:cNvPr id="10" name="Straight Arrow Connector 9"/>
            <p:cNvCxnSpPr/>
            <p:nvPr/>
          </p:nvCxnSpPr>
          <p:spPr>
            <a:xfrm>
              <a:off x="1499611" y="2765711"/>
              <a:ext cx="0" cy="2430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1489074" y="3715985"/>
              <a:ext cx="0" cy="2430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1478539" y="4867133"/>
              <a:ext cx="0" cy="2430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4309" y="1690688"/>
            <a:ext cx="6169255" cy="4362138"/>
          </a:xfrm>
          <a:prstGeom prst="rect">
            <a:avLst/>
          </a:prstGeom>
        </p:spPr>
      </p:pic>
    </p:spTree>
    <p:extLst>
      <p:ext uri="{BB962C8B-B14F-4D97-AF65-F5344CB8AC3E}">
        <p14:creationId xmlns:p14="http://schemas.microsoft.com/office/powerpoint/2010/main" val="1795330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b="1" dirty="0" smtClean="0"/>
              <a:t>Population </a:t>
            </a:r>
            <a:r>
              <a:rPr lang="fr-FR" b="1" dirty="0" err="1"/>
              <a:t>G</a:t>
            </a:r>
            <a:r>
              <a:rPr lang="fr-FR" b="1" dirty="0" err="1" smtClean="0"/>
              <a:t>enetics</a:t>
            </a:r>
            <a:endParaRPr lang="fr-FR" dirty="0"/>
          </a:p>
        </p:txBody>
      </p:sp>
      <p:sp>
        <p:nvSpPr>
          <p:cNvPr id="3" name="Espace réservé du contenu 2"/>
          <p:cNvSpPr>
            <a:spLocks noGrp="1"/>
          </p:cNvSpPr>
          <p:nvPr>
            <p:ph idx="1"/>
          </p:nvPr>
        </p:nvSpPr>
        <p:spPr>
          <a:xfrm>
            <a:off x="1981200" y="1600201"/>
            <a:ext cx="8229600" cy="4529667"/>
          </a:xfrm>
        </p:spPr>
        <p:txBody>
          <a:bodyPr>
            <a:normAutofit/>
          </a:bodyPr>
          <a:lstStyle/>
          <a:p>
            <a:r>
              <a:rPr lang="fr-FR" dirty="0"/>
              <a:t>Population </a:t>
            </a:r>
            <a:r>
              <a:rPr lang="fr-FR" dirty="0" err="1"/>
              <a:t>genetics</a:t>
            </a:r>
            <a:r>
              <a:rPr lang="fr-FR" dirty="0"/>
              <a:t> </a:t>
            </a:r>
            <a:r>
              <a:rPr lang="fr-FR" dirty="0" err="1"/>
              <a:t>is</a:t>
            </a:r>
            <a:r>
              <a:rPr lang="fr-FR" dirty="0"/>
              <a:t> the </a:t>
            </a:r>
            <a:r>
              <a:rPr lang="fr-FR" dirty="0" err="1"/>
              <a:t>study</a:t>
            </a:r>
            <a:r>
              <a:rPr lang="fr-FR" dirty="0"/>
              <a:t> </a:t>
            </a:r>
            <a:r>
              <a:rPr lang="fr-FR" dirty="0"/>
              <a:t>of how </a:t>
            </a:r>
            <a:r>
              <a:rPr lang="fr-FR" dirty="0"/>
              <a:t>the </a:t>
            </a:r>
            <a:r>
              <a:rPr lang="fr-FR" b="1" dirty="0" err="1"/>
              <a:t>genetic</a:t>
            </a:r>
            <a:r>
              <a:rPr lang="fr-FR" b="1" dirty="0"/>
              <a:t> composition</a:t>
            </a:r>
            <a:r>
              <a:rPr lang="fr-FR" dirty="0"/>
              <a:t> of </a:t>
            </a:r>
            <a:r>
              <a:rPr lang="fr-FR" dirty="0" err="1"/>
              <a:t>natural</a:t>
            </a:r>
            <a:r>
              <a:rPr lang="fr-FR" dirty="0"/>
              <a:t> populations </a:t>
            </a:r>
            <a:r>
              <a:rPr lang="fr-FR" dirty="0"/>
              <a:t>has </a:t>
            </a:r>
            <a:r>
              <a:rPr lang="fr-FR" b="1" dirty="0" err="1"/>
              <a:t>changed</a:t>
            </a:r>
            <a:r>
              <a:rPr lang="fr-FR" dirty="0"/>
              <a:t> </a:t>
            </a:r>
            <a:r>
              <a:rPr lang="fr-FR" dirty="0"/>
              <a:t>over </a:t>
            </a:r>
            <a:r>
              <a:rPr lang="fr-FR" b="1" dirty="0"/>
              <a:t>successive </a:t>
            </a:r>
            <a:r>
              <a:rPr lang="fr-FR" b="1" dirty="0" err="1"/>
              <a:t>generations</a:t>
            </a:r>
            <a:r>
              <a:rPr lang="fr-FR" dirty="0"/>
              <a:t>.</a:t>
            </a:r>
          </a:p>
          <a:p>
            <a:r>
              <a:rPr lang="fr-FR" dirty="0"/>
              <a:t>The </a:t>
            </a:r>
            <a:r>
              <a:rPr lang="fr-FR" dirty="0" err="1"/>
              <a:t>driving</a:t>
            </a:r>
            <a:r>
              <a:rPr lang="fr-FR" dirty="0"/>
              <a:t> forces of </a:t>
            </a:r>
            <a:r>
              <a:rPr lang="fr-FR" dirty="0" err="1"/>
              <a:t>biological</a:t>
            </a:r>
            <a:r>
              <a:rPr lang="fr-FR" dirty="0"/>
              <a:t> </a:t>
            </a:r>
            <a:r>
              <a:rPr lang="fr-FR" dirty="0" err="1"/>
              <a:t>evolution</a:t>
            </a:r>
            <a:r>
              <a:rPr lang="fr-FR" dirty="0"/>
              <a:t> are:</a:t>
            </a:r>
          </a:p>
          <a:p>
            <a:pPr lvl="1"/>
            <a:r>
              <a:rPr lang="fr-FR" dirty="0" smtClean="0"/>
              <a:t>Mutation</a:t>
            </a:r>
            <a:endParaRPr lang="fr-FR" dirty="0"/>
          </a:p>
          <a:p>
            <a:pPr lvl="1"/>
            <a:r>
              <a:rPr lang="fr-FR" b="1" dirty="0"/>
              <a:t>Structure </a:t>
            </a:r>
            <a:endParaRPr lang="fr-FR" b="1" dirty="0" smtClean="0"/>
          </a:p>
          <a:p>
            <a:pPr lvl="1"/>
            <a:r>
              <a:rPr lang="fr-FR" dirty="0" err="1" smtClean="0"/>
              <a:t>Genetic</a:t>
            </a:r>
            <a:r>
              <a:rPr lang="fr-FR" dirty="0" smtClean="0"/>
              <a:t> </a:t>
            </a:r>
            <a:r>
              <a:rPr lang="fr-FR" dirty="0"/>
              <a:t>drift </a:t>
            </a:r>
            <a:endParaRPr lang="fr-FR" dirty="0" smtClean="0"/>
          </a:p>
          <a:p>
            <a:pPr lvl="1"/>
            <a:r>
              <a:rPr lang="fr-FR" b="1" dirty="0" err="1" smtClean="0"/>
              <a:t>Selection</a:t>
            </a:r>
            <a:r>
              <a:rPr lang="fr-FR" b="1" dirty="0" smtClean="0"/>
              <a:t> </a:t>
            </a:r>
          </a:p>
          <a:p>
            <a:pPr lvl="1"/>
            <a:r>
              <a:rPr lang="fr-FR" dirty="0" smtClean="0"/>
              <a:t>Migration </a:t>
            </a:r>
          </a:p>
          <a:p>
            <a:pPr lvl="1"/>
            <a:r>
              <a:rPr lang="fr-FR" b="1" dirty="0" err="1" smtClean="0"/>
              <a:t>Recombination</a:t>
            </a:r>
            <a:endParaRPr lang="fr-FR" b="1" dirty="0"/>
          </a:p>
        </p:txBody>
      </p:sp>
    </p:spTree>
    <p:extLst>
      <p:ext uri="{BB962C8B-B14F-4D97-AF65-F5344CB8AC3E}">
        <p14:creationId xmlns:p14="http://schemas.microsoft.com/office/powerpoint/2010/main" val="171533746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Recombination rates</a:t>
            </a:r>
            <a:endParaRPr lang="en-US" b="1" dirty="0"/>
          </a:p>
        </p:txBody>
      </p:sp>
      <p:sp>
        <p:nvSpPr>
          <p:cNvPr id="7" name="TextBox 6"/>
          <p:cNvSpPr txBox="1"/>
          <p:nvPr/>
        </p:nvSpPr>
        <p:spPr>
          <a:xfrm>
            <a:off x="7837557" y="2926207"/>
            <a:ext cx="3677477" cy="1815882"/>
          </a:xfrm>
          <a:prstGeom prst="rect">
            <a:avLst/>
          </a:prstGeom>
          <a:noFill/>
        </p:spPr>
        <p:txBody>
          <a:bodyPr wrap="square" rtlCol="0">
            <a:spAutoFit/>
          </a:bodyPr>
          <a:lstStyle/>
          <a:p>
            <a:pPr algn="ctr"/>
            <a:r>
              <a:rPr lang="en-US" sz="2800" dirty="0" smtClean="0"/>
              <a:t>Trickier to get summary statistics that are not confounded by selection/demography </a:t>
            </a:r>
            <a:endParaRPr lang="en-US" sz="28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636" y="1690688"/>
            <a:ext cx="6400038" cy="4562211"/>
          </a:xfrm>
          <a:prstGeom prst="rect">
            <a:avLst/>
          </a:prstGeom>
        </p:spPr>
      </p:pic>
    </p:spTree>
    <p:extLst>
      <p:ext uri="{BB962C8B-B14F-4D97-AF65-F5344CB8AC3E}">
        <p14:creationId xmlns:p14="http://schemas.microsoft.com/office/powerpoint/2010/main" val="146118032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Recombination rates</a:t>
            </a:r>
            <a:endParaRPr lang="en-US" b="1" dirty="0"/>
          </a:p>
        </p:txBody>
      </p:sp>
      <p:sp>
        <p:nvSpPr>
          <p:cNvPr id="4" name="Footer Placeholder 3"/>
          <p:cNvSpPr>
            <a:spLocks noGrp="1"/>
          </p:cNvSpPr>
          <p:nvPr>
            <p:ph type="ftr" idx="10"/>
          </p:nvPr>
        </p:nvSpPr>
        <p:spPr>
          <a:xfrm>
            <a:off x="-1" y="6267450"/>
            <a:ext cx="10316817" cy="590550"/>
          </a:xfrm>
          <a:prstGeom prst="rect">
            <a:avLst/>
          </a:prstGeom>
          <a:noFill/>
          <a:ln>
            <a:noFill/>
            <a:miter lim="800000"/>
          </a:ln>
        </p:spPr>
        <p:txBody>
          <a:bodyPr lIns="180000" tIns="0" rIns="180000" bIns="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anose="020B0604020202020204"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anose="020B0604020202020204"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anose="020B0604020202020204"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anose="020B0604020202020204"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anose="020B0604020202020204"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US" altLang="en-US" sz="1800" kern="1200">
                <a:solidFill>
                  <a:schemeClr val="tx1"/>
                </a:solidFill>
                <a:latin typeface="+mn-lt"/>
                <a:ea typeface="+mn-ea"/>
                <a:cs typeface="+mn-cs"/>
              </a:defRPr>
            </a:lvl9pPr>
          </a:lstStyle>
          <a:p>
            <a:pPr marL="0" lvl="0" indent="0" eaLnBrk="1" hangingPunct="1">
              <a:spcBef>
                <a:spcPct val="0"/>
              </a:spcBef>
              <a:spcAft>
                <a:spcPts val="600"/>
              </a:spcAft>
              <a:buFontTx/>
              <a:buNone/>
            </a:pPr>
            <a:r>
              <a:rPr lang="en-US" altLang="en-US" sz="1200" i="1" dirty="0">
                <a:solidFill>
                  <a:srgbClr val="333333"/>
                </a:solidFill>
              </a:rPr>
              <a:t>Molecular Biology and Evolution</a:t>
            </a:r>
            <a:r>
              <a:rPr lang="en-US" altLang="en-US" sz="1200" dirty="0">
                <a:solidFill>
                  <a:srgbClr val="333333"/>
                </a:solidFill>
              </a:rPr>
              <a:t>, Volume 36, Issue 2, February 2019, Pages 220–238, </a:t>
            </a:r>
            <a:r>
              <a:rPr lang="en-US" altLang="en-US" sz="1200" dirty="0">
                <a:solidFill>
                  <a:srgbClr val="333333"/>
                </a:solidFill>
                <a:hlinkClick r:id="rId2"/>
              </a:rPr>
              <a:t>https://</a:t>
            </a:r>
            <a:r>
              <a:rPr lang="en-US" altLang="en-US" sz="1200" dirty="0" smtClean="0">
                <a:solidFill>
                  <a:srgbClr val="333333"/>
                </a:solidFill>
                <a:hlinkClick r:id="rId2"/>
              </a:rPr>
              <a:t>doi.org/10.1093/molbev/msy224</a:t>
            </a:r>
            <a:endParaRPr lang="en-US" altLang="en-US" sz="1200" dirty="0">
              <a:solidFill>
                <a:srgbClr val="333333"/>
              </a:solidFill>
            </a:endParaRPr>
          </a:p>
        </p:txBody>
      </p:sp>
      <p:pic>
        <p:nvPicPr>
          <p:cNvPr id="5" name="Picture 4"/>
          <p:cNvPicPr>
            <a:picLocks noChangeAspect="1"/>
          </p:cNvPicPr>
          <p:nvPr/>
        </p:nvPicPr>
        <p:blipFill>
          <a:blip r:embed="rId3"/>
          <a:stretch>
            <a:fillRect/>
          </a:stretch>
        </p:blipFill>
        <p:spPr>
          <a:xfrm>
            <a:off x="8122823" y="6446078"/>
            <a:ext cx="1058862" cy="298450"/>
          </a:xfrm>
          <a:prstGeom prst="rect">
            <a:avLst/>
          </a:prstGeom>
          <a:noFill/>
          <a:ln>
            <a:noFill/>
            <a:miter lim="800000"/>
          </a:ln>
        </p:spPr>
      </p:pic>
      <p:pic>
        <p:nvPicPr>
          <p:cNvPr id="6" name="New picture"/>
          <p:cNvPicPr/>
          <p:nvPr/>
        </p:nvPicPr>
        <p:blipFill rotWithShape="1">
          <a:blip r:embed="rId4"/>
          <a:srcRect t="49851" r="6930"/>
          <a:stretch/>
        </p:blipFill>
        <p:spPr>
          <a:xfrm>
            <a:off x="129209" y="1964994"/>
            <a:ext cx="11933582" cy="2985640"/>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062669"/>
            <a:ext cx="7891670" cy="1204781"/>
          </a:xfrm>
          <a:prstGeom prst="rect">
            <a:avLst/>
          </a:prstGeom>
        </p:spPr>
      </p:pic>
    </p:spTree>
    <p:extLst>
      <p:ext uri="{BB962C8B-B14F-4D97-AF65-F5344CB8AC3E}">
        <p14:creationId xmlns:p14="http://schemas.microsoft.com/office/powerpoint/2010/main" val="18709042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Functional Genomics</a:t>
            </a:r>
            <a:endParaRPr lang="en-US" b="1" dirty="0"/>
          </a:p>
        </p:txBody>
      </p:sp>
      <p:sp>
        <p:nvSpPr>
          <p:cNvPr id="5" name="Rectangle 4"/>
          <p:cNvSpPr/>
          <p:nvPr/>
        </p:nvSpPr>
        <p:spPr>
          <a:xfrm>
            <a:off x="838200" y="1591786"/>
            <a:ext cx="5144998" cy="369332"/>
          </a:xfrm>
          <a:prstGeom prst="rect">
            <a:avLst/>
          </a:prstGeom>
        </p:spPr>
        <p:txBody>
          <a:bodyPr wrap="none">
            <a:spAutoFit/>
          </a:bodyPr>
          <a:lstStyle/>
          <a:p>
            <a:r>
              <a:rPr lang="en-US" b="1" i="0" u="none" strike="noStrike" dirty="0" smtClean="0">
                <a:solidFill>
                  <a:srgbClr val="000000"/>
                </a:solidFill>
                <a:effectLst/>
              </a:rPr>
              <a:t>Assigning </a:t>
            </a:r>
            <a:r>
              <a:rPr lang="en-US" b="1" i="0" u="none" strike="noStrike" dirty="0" smtClean="0">
                <a:solidFill>
                  <a:srgbClr val="000000"/>
                </a:solidFill>
                <a:effectLst/>
              </a:rPr>
              <a:t>function at the near-nucleotide resolution</a:t>
            </a:r>
            <a:endParaRPr lang="en-US" b="1" dirty="0"/>
          </a:p>
        </p:txBody>
      </p:sp>
      <p:sp>
        <p:nvSpPr>
          <p:cNvPr id="8" name="TextBox 7"/>
          <p:cNvSpPr txBox="1"/>
          <p:nvPr/>
        </p:nvSpPr>
        <p:spPr>
          <a:xfrm>
            <a:off x="73814" y="6596390"/>
            <a:ext cx="5532284" cy="261610"/>
          </a:xfrm>
          <a:prstGeom prst="rect">
            <a:avLst/>
          </a:prstGeom>
          <a:noFill/>
        </p:spPr>
        <p:txBody>
          <a:bodyPr wrap="none" rtlCol="0">
            <a:spAutoFit/>
          </a:bodyPr>
          <a:lstStyle/>
          <a:p>
            <a:r>
              <a:rPr lang="en-US" sz="1100" dirty="0" smtClean="0"/>
              <a:t>Modified from </a:t>
            </a:r>
            <a:r>
              <a:rPr lang="en-US" sz="1100" i="1" dirty="0">
                <a:hlinkClick r:id="rId2"/>
              </a:rPr>
              <a:t>A User's Guide to the Encyclopedia of DNA Elements (ENCODE)</a:t>
            </a:r>
            <a:r>
              <a:rPr lang="en-US" sz="1100" dirty="0">
                <a:hlinkClick r:id="rId2"/>
              </a:rPr>
              <a:t> in PLoS Biology.</a:t>
            </a:r>
            <a:endParaRPr lang="en-US" sz="1100" dirty="0"/>
          </a:p>
        </p:txBody>
      </p:sp>
      <p:grpSp>
        <p:nvGrpSpPr>
          <p:cNvPr id="30" name="Group 29"/>
          <p:cNvGrpSpPr/>
          <p:nvPr/>
        </p:nvGrpSpPr>
        <p:grpSpPr>
          <a:xfrm>
            <a:off x="342531" y="2071107"/>
            <a:ext cx="7703379" cy="4590312"/>
            <a:chOff x="2560798" y="2136883"/>
            <a:chExt cx="7703379" cy="4590312"/>
          </a:xfrm>
        </p:grpSpPr>
        <p:pic>
          <p:nvPicPr>
            <p:cNvPr id="4" name="Picture 3"/>
            <p:cNvPicPr>
              <a:picLocks noChangeAspect="1"/>
            </p:cNvPicPr>
            <p:nvPr/>
          </p:nvPicPr>
          <p:blipFill>
            <a:blip r:embed="rId3"/>
            <a:stretch>
              <a:fillRect/>
            </a:stretch>
          </p:blipFill>
          <p:spPr>
            <a:xfrm>
              <a:off x="2560798" y="2136883"/>
              <a:ext cx="7703379" cy="4590312"/>
            </a:xfrm>
            <a:prstGeom prst="rect">
              <a:avLst/>
            </a:prstGeom>
          </p:spPr>
        </p:pic>
        <p:grpSp>
          <p:nvGrpSpPr>
            <p:cNvPr id="9" name="Group 8"/>
            <p:cNvGrpSpPr/>
            <p:nvPr/>
          </p:nvGrpSpPr>
          <p:grpSpPr>
            <a:xfrm>
              <a:off x="2839956" y="3059616"/>
              <a:ext cx="745067" cy="651933"/>
              <a:chOff x="2692400" y="3059616"/>
              <a:chExt cx="745067" cy="651933"/>
            </a:xfrm>
          </p:grpSpPr>
          <p:sp>
            <p:nvSpPr>
              <p:cNvPr id="7" name="Rounded Rectangle 6"/>
              <p:cNvSpPr/>
              <p:nvPr/>
            </p:nvSpPr>
            <p:spPr>
              <a:xfrm>
                <a:off x="2692400" y="3059616"/>
                <a:ext cx="745067" cy="651933"/>
              </a:xfrm>
              <a:prstGeom prst="roundRect">
                <a:avLst/>
              </a:prstGeom>
              <a:solidFill>
                <a:schemeClr val="bg1">
                  <a:lumMod val="8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839956" y="3247082"/>
                <a:ext cx="449953" cy="276999"/>
              </a:xfrm>
              <a:prstGeom prst="rect">
                <a:avLst/>
              </a:prstGeom>
              <a:noFill/>
            </p:spPr>
            <p:txBody>
              <a:bodyPr wrap="square" rtlCol="0">
                <a:spAutoFit/>
              </a:bodyPr>
              <a:lstStyle/>
              <a:p>
                <a:r>
                  <a:rPr lang="en-US" sz="1200" dirty="0" smtClean="0"/>
                  <a:t>Hi-C</a:t>
                </a:r>
                <a:endParaRPr lang="en-US" sz="1200" dirty="0"/>
              </a:p>
            </p:txBody>
          </p:sp>
        </p:grpSp>
        <p:grpSp>
          <p:nvGrpSpPr>
            <p:cNvPr id="10" name="Group 9"/>
            <p:cNvGrpSpPr/>
            <p:nvPr/>
          </p:nvGrpSpPr>
          <p:grpSpPr>
            <a:xfrm>
              <a:off x="4538130" y="4432033"/>
              <a:ext cx="829733" cy="597160"/>
              <a:chOff x="2629127" y="3059616"/>
              <a:chExt cx="885824" cy="651933"/>
            </a:xfrm>
          </p:grpSpPr>
          <p:sp>
            <p:nvSpPr>
              <p:cNvPr id="11" name="Rounded Rectangle 10"/>
              <p:cNvSpPr/>
              <p:nvPr/>
            </p:nvSpPr>
            <p:spPr>
              <a:xfrm>
                <a:off x="2692400" y="3059616"/>
                <a:ext cx="745067" cy="651933"/>
              </a:xfrm>
              <a:prstGeom prst="roundRect">
                <a:avLst/>
              </a:prstGeom>
              <a:solidFill>
                <a:schemeClr val="bg1">
                  <a:lumMod val="8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2629127" y="3247082"/>
                <a:ext cx="885824" cy="277206"/>
              </a:xfrm>
              <a:prstGeom prst="rect">
                <a:avLst/>
              </a:prstGeom>
              <a:noFill/>
            </p:spPr>
            <p:txBody>
              <a:bodyPr wrap="square" rtlCol="0">
                <a:spAutoFit/>
              </a:bodyPr>
              <a:lstStyle/>
              <a:p>
                <a:r>
                  <a:rPr lang="en-US" sz="1050" smtClean="0"/>
                  <a:t>Methylome</a:t>
                </a:r>
                <a:endParaRPr lang="en-US" sz="1050" dirty="0"/>
              </a:p>
            </p:txBody>
          </p:sp>
        </p:grpSp>
        <p:sp>
          <p:nvSpPr>
            <p:cNvPr id="13" name="Oval 12"/>
            <p:cNvSpPr/>
            <p:nvPr/>
          </p:nvSpPr>
          <p:spPr>
            <a:xfrm>
              <a:off x="4250267" y="5342467"/>
              <a:ext cx="67733" cy="84666"/>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4275666" y="5435600"/>
              <a:ext cx="0" cy="152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4368797" y="5037667"/>
              <a:ext cx="457200" cy="347133"/>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3585021" y="3247082"/>
              <a:ext cx="253875" cy="30991"/>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V="1">
              <a:off x="3585021" y="3120983"/>
              <a:ext cx="253875" cy="32758"/>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sp>
        <p:nvSpPr>
          <p:cNvPr id="31" name="TextBox 30"/>
          <p:cNvSpPr txBox="1"/>
          <p:nvPr/>
        </p:nvSpPr>
        <p:spPr>
          <a:xfrm>
            <a:off x="7353300" y="1813377"/>
            <a:ext cx="2144241" cy="369332"/>
          </a:xfrm>
          <a:prstGeom prst="rect">
            <a:avLst/>
          </a:prstGeom>
          <a:noFill/>
        </p:spPr>
        <p:txBody>
          <a:bodyPr wrap="none" rtlCol="0">
            <a:spAutoFit/>
          </a:bodyPr>
          <a:lstStyle/>
          <a:p>
            <a:r>
              <a:rPr lang="en-US" b="1" dirty="0" smtClean="0"/>
              <a:t>Genomic annotation</a:t>
            </a:r>
            <a:endParaRPr lang="en-US" b="1"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85062" y="2292698"/>
            <a:ext cx="7327900" cy="4050751"/>
          </a:xfrm>
          <a:prstGeom prst="rect">
            <a:avLst/>
          </a:prstGeom>
        </p:spPr>
      </p:pic>
    </p:spTree>
    <p:extLst>
      <p:ext uri="{BB962C8B-B14F-4D97-AF65-F5344CB8AC3E}">
        <p14:creationId xmlns:p14="http://schemas.microsoft.com/office/powerpoint/2010/main" val="127313368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Additional work</a:t>
            </a:r>
            <a:endParaRPr lang="en-US" dirty="0"/>
          </a:p>
        </p:txBody>
      </p:sp>
      <p:sp>
        <p:nvSpPr>
          <p:cNvPr id="3" name="Content Placeholder 2"/>
          <p:cNvSpPr>
            <a:spLocks noGrp="1"/>
          </p:cNvSpPr>
          <p:nvPr>
            <p:ph idx="1"/>
          </p:nvPr>
        </p:nvSpPr>
        <p:spPr>
          <a:xfrm>
            <a:off x="127000" y="6048167"/>
            <a:ext cx="12065000" cy="809833"/>
          </a:xfrm>
        </p:spPr>
        <p:txBody>
          <a:bodyPr>
            <a:normAutofit/>
          </a:bodyPr>
          <a:lstStyle/>
          <a:p>
            <a:pPr marL="0" indent="0">
              <a:buNone/>
            </a:pPr>
            <a:r>
              <a:rPr lang="en-US" dirty="0" smtClean="0">
                <a:solidFill>
                  <a:srgbClr val="FF0000"/>
                </a:solidFill>
              </a:rPr>
              <a:t>Population genetics simulations: </a:t>
            </a:r>
            <a:r>
              <a:rPr lang="en-US" dirty="0" smtClean="0">
                <a:solidFill>
                  <a:srgbClr val="FF0000"/>
                </a:solidFill>
              </a:rPr>
              <a:t>Aren’t we back to the model-based approaches?</a:t>
            </a:r>
            <a:endParaRPr lang="en-US" dirty="0">
              <a:solidFill>
                <a:srgbClr val="FF000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540" y="1690688"/>
            <a:ext cx="6102626" cy="19159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9917" y="3440546"/>
            <a:ext cx="6652083" cy="12875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28564" y="365125"/>
            <a:ext cx="4631635" cy="3048000"/>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970" y="3787166"/>
            <a:ext cx="4498517" cy="1914717"/>
          </a:xfrm>
          <a:prstGeom prst="rect">
            <a:avLst/>
          </a:prstGeom>
        </p:spPr>
      </p:pic>
    </p:spTree>
    <p:extLst>
      <p:ext uri="{BB962C8B-B14F-4D97-AF65-F5344CB8AC3E}">
        <p14:creationId xmlns:p14="http://schemas.microsoft.com/office/powerpoint/2010/main" val="20588617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57485986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36995045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2228144" y="1825625"/>
            <a:ext cx="7735712" cy="4351338"/>
          </a:xfrm>
        </p:spPr>
      </p:pic>
    </p:spTree>
    <p:extLst>
      <p:ext uri="{BB962C8B-B14F-4D97-AF65-F5344CB8AC3E}">
        <p14:creationId xmlns:p14="http://schemas.microsoft.com/office/powerpoint/2010/main" val="21032677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Datasets</a:t>
            </a:r>
            <a:endParaRPr lang="en-US" dirty="0"/>
          </a:p>
        </p:txBody>
      </p:sp>
      <p:graphicFrame>
        <p:nvGraphicFramePr>
          <p:cNvPr id="4" name="Google Shape;94;p13"/>
          <p:cNvGraphicFramePr/>
          <p:nvPr>
            <p:extLst>
              <p:ext uri="{D42A27DB-BD31-4B8C-83A1-F6EECF244321}">
                <p14:modId xmlns:p14="http://schemas.microsoft.com/office/powerpoint/2010/main" val="787264621"/>
              </p:ext>
            </p:extLst>
          </p:nvPr>
        </p:nvGraphicFramePr>
        <p:xfrm>
          <a:off x="838200" y="1905920"/>
          <a:ext cx="10684750" cy="3291660"/>
        </p:xfrm>
        <a:graphic>
          <a:graphicData uri="http://schemas.openxmlformats.org/drawingml/2006/table">
            <a:tbl>
              <a:tblPr>
                <a:noFill/>
              </a:tblPr>
              <a:tblGrid>
                <a:gridCol w="4040475"/>
                <a:gridCol w="6644275"/>
              </a:tblGrid>
              <a:tr h="286275">
                <a:tc>
                  <a:txBody>
                    <a:bodyPr/>
                    <a:lstStyle/>
                    <a:p>
                      <a:pPr marL="0" lvl="0" indent="0" algn="ctr" rtl="0">
                        <a:spcBef>
                          <a:spcPts val="0"/>
                        </a:spcBef>
                        <a:spcAft>
                          <a:spcPts val="0"/>
                        </a:spcAft>
                        <a:buNone/>
                      </a:pPr>
                      <a:r>
                        <a:rPr lang="en" sz="1800" b="1"/>
                        <a:t>Dataset</a:t>
                      </a:r>
                      <a:endParaRPr sz="1800" b="1"/>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b="1"/>
                        <a:t>Usefulness</a:t>
                      </a:r>
                      <a:endParaRPr sz="1800" b="1"/>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r>
              <a:tr h="286275">
                <a:tc>
                  <a:txBody>
                    <a:bodyPr/>
                    <a:lstStyle/>
                    <a:p>
                      <a:pPr marL="0" lvl="0" indent="0" algn="ctr" rtl="0">
                        <a:spcBef>
                          <a:spcPts val="0"/>
                        </a:spcBef>
                        <a:spcAft>
                          <a:spcPts val="0"/>
                        </a:spcAft>
                        <a:buNone/>
                      </a:pPr>
                      <a:r>
                        <a:rPr lang="en" sz="1800" dirty="0" err="1"/>
                        <a:t>ChIP-seq</a:t>
                      </a:r>
                      <a:r>
                        <a:rPr lang="en" sz="1800" dirty="0"/>
                        <a:t>[2]</a:t>
                      </a:r>
                      <a:endParaRPr sz="1800"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800" dirty="0" err="1"/>
                        <a:t>ChIP-seq</a:t>
                      </a:r>
                      <a:r>
                        <a:rPr lang="en" sz="1800" dirty="0"/>
                        <a:t> assays uncover protein-DNA interaction. </a:t>
                      </a:r>
                      <a:endParaRPr lang="en-CA" sz="1800" dirty="0" smtClean="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r>
              <a:tr h="286275">
                <a:tc>
                  <a:txBody>
                    <a:bodyPr/>
                    <a:lstStyle/>
                    <a:p>
                      <a:pPr marL="0" lvl="0" indent="0" algn="ctr" rtl="0">
                        <a:spcBef>
                          <a:spcPts val="0"/>
                        </a:spcBef>
                        <a:spcAft>
                          <a:spcPts val="0"/>
                        </a:spcAft>
                        <a:buNone/>
                      </a:pPr>
                      <a:r>
                        <a:rPr lang="en" sz="1800"/>
                        <a:t>RNA-seq[3]</a:t>
                      </a:r>
                      <a:endParaRPr sz="18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800" dirty="0"/>
                        <a:t>RNA-</a:t>
                      </a:r>
                      <a:r>
                        <a:rPr lang="en" sz="1800" dirty="0" err="1"/>
                        <a:t>seq</a:t>
                      </a:r>
                      <a:r>
                        <a:rPr lang="en" sz="1800" dirty="0"/>
                        <a:t> provide a good insight over gene expression</a:t>
                      </a:r>
                      <a:endParaRPr sz="1800"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r>
              <a:tr h="286275">
                <a:tc>
                  <a:txBody>
                    <a:bodyPr/>
                    <a:lstStyle/>
                    <a:p>
                      <a:pPr marL="0" lvl="0" indent="0" algn="ctr" rtl="0">
                        <a:spcBef>
                          <a:spcPts val="0"/>
                        </a:spcBef>
                        <a:spcAft>
                          <a:spcPts val="0"/>
                        </a:spcAft>
                        <a:buNone/>
                      </a:pPr>
                      <a:r>
                        <a:rPr lang="en" sz="1800" dirty="0"/>
                        <a:t>Hi-C[4]</a:t>
                      </a:r>
                      <a:endParaRPr sz="1800"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800" dirty="0"/>
                        <a:t>Hi-C data provides an estimate of physical proximity of different DNA segments, hinting to potential interaction between these regions.</a:t>
                      </a:r>
                      <a:endParaRPr sz="1800"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r>
              <a:tr h="286275">
                <a:tc>
                  <a:txBody>
                    <a:bodyPr/>
                    <a:lstStyle/>
                    <a:p>
                      <a:pPr marL="0" lvl="0" indent="0" algn="ctr" rtl="0">
                        <a:spcBef>
                          <a:spcPts val="0"/>
                        </a:spcBef>
                        <a:spcAft>
                          <a:spcPts val="0"/>
                        </a:spcAft>
                        <a:buNone/>
                      </a:pPr>
                      <a:endParaRPr sz="1800"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800"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r>
              <a:tr h="286275">
                <a:tc>
                  <a:txBody>
                    <a:bodyPr/>
                    <a:lstStyle/>
                    <a:p>
                      <a:pPr marL="0" lvl="0" indent="0" algn="ctr" rtl="0">
                        <a:spcBef>
                          <a:spcPts val="0"/>
                        </a:spcBef>
                        <a:spcAft>
                          <a:spcPts val="0"/>
                        </a:spcAft>
                        <a:buNone/>
                      </a:pPr>
                      <a:r>
                        <a:rPr lang="en" sz="1800" dirty="0" smtClean="0"/>
                        <a:t>Genomic sequence</a:t>
                      </a:r>
                      <a:endParaRPr lang="en" sz="1800"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800" dirty="0" smtClean="0"/>
                        <a:t>The sequence of the reference genome, the base descriptor of each region.</a:t>
                      </a: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r>
            </a:tbl>
          </a:graphicData>
        </a:graphic>
      </p:graphicFrame>
      <p:sp>
        <p:nvSpPr>
          <p:cNvPr id="31" name="Rectangle 30"/>
          <p:cNvSpPr/>
          <p:nvPr/>
        </p:nvSpPr>
        <p:spPr>
          <a:xfrm>
            <a:off x="1351586" y="5924034"/>
            <a:ext cx="10295639" cy="369332"/>
          </a:xfrm>
          <a:prstGeom prst="rect">
            <a:avLst/>
          </a:prstGeom>
        </p:spPr>
        <p:txBody>
          <a:bodyPr wrap="none">
            <a:spAutoFit/>
          </a:bodyPr>
          <a:lstStyle/>
          <a:p>
            <a:pPr algn="ctr"/>
            <a:r>
              <a:rPr lang="en" dirty="0"/>
              <a:t>Genomic </a:t>
            </a:r>
            <a:r>
              <a:rPr lang="en" dirty="0" smtClean="0"/>
              <a:t>Annotation</a:t>
            </a:r>
            <a:r>
              <a:rPr lang="en-CA" dirty="0" smtClean="0"/>
              <a:t> : </a:t>
            </a:r>
            <a:r>
              <a:rPr lang="en-CA" dirty="0"/>
              <a:t>These databases provide the known functionality of each part of the human genome</a:t>
            </a:r>
            <a:r>
              <a:rPr lang="en-CA" dirty="0" smtClean="0"/>
              <a:t>.</a:t>
            </a:r>
            <a:endParaRPr lang="en-CA" dirty="0"/>
          </a:p>
        </p:txBody>
      </p:sp>
    </p:spTree>
    <p:extLst>
      <p:ext uri="{BB962C8B-B14F-4D97-AF65-F5344CB8AC3E}">
        <p14:creationId xmlns:p14="http://schemas.microsoft.com/office/powerpoint/2010/main" val="7993750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Interpreting non-coding genomic </a:t>
            </a:r>
            <a:r>
              <a:rPr lang="en-US" dirty="0"/>
              <a:t>variants</a:t>
            </a:r>
          </a:p>
        </p:txBody>
      </p:sp>
      <p:sp>
        <p:nvSpPr>
          <p:cNvPr id="3" name="Content Placeholder 2"/>
          <p:cNvSpPr>
            <a:spLocks noGrp="1"/>
          </p:cNvSpPr>
          <p:nvPr>
            <p:ph idx="1"/>
          </p:nvPr>
        </p:nvSpPr>
        <p:spPr>
          <a:xfrm>
            <a:off x="495300" y="1952625"/>
            <a:ext cx="6019800" cy="4351338"/>
          </a:xfrm>
        </p:spPr>
        <p:txBody>
          <a:bodyPr>
            <a:normAutofit fontScale="92500" lnSpcReduction="10000"/>
          </a:bodyPr>
          <a:lstStyle/>
          <a:p>
            <a:r>
              <a:rPr lang="en-US" sz="2400" dirty="0" smtClean="0"/>
              <a:t>Conservation scores : CADD</a:t>
            </a:r>
          </a:p>
          <a:p>
            <a:pPr lvl="1"/>
            <a:r>
              <a:rPr lang="en-US" sz="2000" dirty="0"/>
              <a:t>60 functional prediction tools</a:t>
            </a:r>
            <a:endParaRPr lang="en-US" sz="2000" dirty="0" smtClean="0"/>
          </a:p>
          <a:p>
            <a:pPr lvl="1"/>
            <a:r>
              <a:rPr lang="en-US" sz="2000" dirty="0" smtClean="0">
                <a:solidFill>
                  <a:srgbClr val="FF0000"/>
                </a:solidFill>
              </a:rPr>
              <a:t>Most assume regulatory elements all have evolutionary constraints </a:t>
            </a:r>
            <a:r>
              <a:rPr lang="en-US" sz="2000" dirty="0" smtClean="0"/>
              <a:t>(true for protein-coding but not for non-coding)</a:t>
            </a:r>
          </a:p>
          <a:p>
            <a:r>
              <a:rPr lang="en-US" sz="2400" dirty="0" smtClean="0"/>
              <a:t>GWAVA</a:t>
            </a:r>
          </a:p>
          <a:p>
            <a:pPr lvl="1"/>
            <a:r>
              <a:rPr lang="en-US" sz="2000" dirty="0" smtClean="0"/>
              <a:t>Random Forest classifier using </a:t>
            </a:r>
            <a:r>
              <a:rPr lang="en-US" sz="2000" b="1" dirty="0"/>
              <a:t>variant-specific annotations </a:t>
            </a:r>
            <a:endParaRPr lang="en-US" sz="2000" b="1" dirty="0" smtClean="0"/>
          </a:p>
          <a:p>
            <a:pPr lvl="1"/>
            <a:r>
              <a:rPr lang="en-US" sz="2000" dirty="0"/>
              <a:t>D</a:t>
            </a:r>
            <a:r>
              <a:rPr lang="en-US" sz="2000" dirty="0" smtClean="0"/>
              <a:t>iscriminate non-coding </a:t>
            </a:r>
            <a:r>
              <a:rPr lang="en-US" sz="2000" dirty="0"/>
              <a:t>variants likely to be involved in disease from </a:t>
            </a:r>
            <a:r>
              <a:rPr lang="en-US" sz="2000" dirty="0" smtClean="0"/>
              <a:t>benign</a:t>
            </a:r>
          </a:p>
          <a:p>
            <a:pPr lvl="1"/>
            <a:r>
              <a:rPr lang="en-US" sz="2000" dirty="0" smtClean="0"/>
              <a:t>Trained with </a:t>
            </a:r>
            <a:r>
              <a:rPr lang="en-US" sz="2000" dirty="0"/>
              <a:t>the Human Gene Mutation database </a:t>
            </a:r>
            <a:r>
              <a:rPr lang="en-US" sz="2000" dirty="0" smtClean="0"/>
              <a:t>vs known common variants (3 control sets)</a:t>
            </a:r>
          </a:p>
          <a:p>
            <a:pPr lvl="1"/>
            <a:r>
              <a:rPr lang="en-US" sz="2000" dirty="0" smtClean="0"/>
              <a:t>Could </a:t>
            </a:r>
            <a:r>
              <a:rPr lang="en-US" sz="2000" dirty="0"/>
              <a:t>be applied to prioritize candidate functional </a:t>
            </a:r>
            <a:r>
              <a:rPr lang="en-US" sz="2000" dirty="0" smtClean="0"/>
              <a:t>variants</a:t>
            </a:r>
          </a:p>
          <a:p>
            <a:pPr lvl="1"/>
            <a:r>
              <a:rPr lang="en-US" sz="2000" dirty="0" smtClean="0">
                <a:solidFill>
                  <a:srgbClr val="FF0000"/>
                </a:solidFill>
              </a:rPr>
              <a:t>Not so good when genomic context is controlled for</a:t>
            </a:r>
          </a:p>
        </p:txBody>
      </p:sp>
      <p:pic>
        <p:nvPicPr>
          <p:cNvPr id="5" name="Picture 4"/>
          <p:cNvPicPr>
            <a:picLocks noChangeAspect="1"/>
          </p:cNvPicPr>
          <p:nvPr/>
        </p:nvPicPr>
        <p:blipFill>
          <a:blip r:embed="rId3"/>
          <a:stretch>
            <a:fillRect/>
          </a:stretch>
        </p:blipFill>
        <p:spPr>
          <a:xfrm>
            <a:off x="596900" y="3423998"/>
            <a:ext cx="10668000" cy="3307002"/>
          </a:xfrm>
          <a:prstGeom prst="rect">
            <a:avLst/>
          </a:prstGeom>
        </p:spPr>
      </p:pic>
    </p:spTree>
    <p:extLst>
      <p:ext uri="{BB962C8B-B14F-4D97-AF65-F5344CB8AC3E}">
        <p14:creationId xmlns:p14="http://schemas.microsoft.com/office/powerpoint/2010/main" val="12351951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Interpreting non-coding genomic </a:t>
            </a:r>
            <a:r>
              <a:rPr lang="en-US" dirty="0"/>
              <a:t>variants</a:t>
            </a:r>
          </a:p>
        </p:txBody>
      </p:sp>
      <p:sp>
        <p:nvSpPr>
          <p:cNvPr id="3" name="Content Placeholder 2"/>
          <p:cNvSpPr>
            <a:spLocks noGrp="1"/>
          </p:cNvSpPr>
          <p:nvPr>
            <p:ph idx="1"/>
          </p:nvPr>
        </p:nvSpPr>
        <p:spPr>
          <a:xfrm>
            <a:off x="495300" y="1952625"/>
            <a:ext cx="6019800" cy="4351338"/>
          </a:xfrm>
        </p:spPr>
        <p:txBody>
          <a:bodyPr>
            <a:normAutofit fontScale="92500" lnSpcReduction="10000"/>
          </a:bodyPr>
          <a:lstStyle/>
          <a:p>
            <a:r>
              <a:rPr lang="en-US" sz="2400" dirty="0" smtClean="0"/>
              <a:t>Conservation scores : CADD</a:t>
            </a:r>
          </a:p>
          <a:p>
            <a:pPr lvl="1"/>
            <a:r>
              <a:rPr lang="en-US" sz="2000" dirty="0"/>
              <a:t>60 functional prediction tools</a:t>
            </a:r>
            <a:endParaRPr lang="en-US" sz="2000" dirty="0" smtClean="0"/>
          </a:p>
          <a:p>
            <a:pPr lvl="1"/>
            <a:r>
              <a:rPr lang="en-US" sz="2000" dirty="0" smtClean="0">
                <a:solidFill>
                  <a:srgbClr val="FF0000"/>
                </a:solidFill>
              </a:rPr>
              <a:t>Most assume regulatory elements all have evolutionary constraints </a:t>
            </a:r>
            <a:r>
              <a:rPr lang="en-US" sz="2000" dirty="0" smtClean="0"/>
              <a:t>(true for protein-coding but not for non-coding)</a:t>
            </a:r>
          </a:p>
          <a:p>
            <a:r>
              <a:rPr lang="en-US" sz="2400" dirty="0" smtClean="0"/>
              <a:t>GWAVA (Richie et al. 2014)</a:t>
            </a:r>
          </a:p>
          <a:p>
            <a:pPr lvl="1"/>
            <a:r>
              <a:rPr lang="en-US" sz="2000" dirty="0" smtClean="0"/>
              <a:t>Random Forest classifier using </a:t>
            </a:r>
            <a:r>
              <a:rPr lang="en-US" sz="2000" b="1" dirty="0"/>
              <a:t>variant-specific annotations </a:t>
            </a:r>
            <a:endParaRPr lang="en-US" sz="2000" b="1" dirty="0" smtClean="0"/>
          </a:p>
          <a:p>
            <a:pPr lvl="1"/>
            <a:r>
              <a:rPr lang="en-US" sz="2000" dirty="0"/>
              <a:t>D</a:t>
            </a:r>
            <a:r>
              <a:rPr lang="en-US" sz="2000" dirty="0" smtClean="0"/>
              <a:t>iscriminate non-coding </a:t>
            </a:r>
            <a:r>
              <a:rPr lang="en-US" sz="2000" dirty="0"/>
              <a:t>variants likely to be involved in disease from </a:t>
            </a:r>
            <a:r>
              <a:rPr lang="en-US" sz="2000" dirty="0" smtClean="0"/>
              <a:t>benign</a:t>
            </a:r>
          </a:p>
          <a:p>
            <a:pPr lvl="1"/>
            <a:r>
              <a:rPr lang="en-US" sz="2000" dirty="0" smtClean="0"/>
              <a:t>Trained with the Human Gene Mutation database vs known common variants (3 control sets)</a:t>
            </a:r>
          </a:p>
          <a:p>
            <a:pPr lvl="1"/>
            <a:r>
              <a:rPr lang="en-US" sz="2000" dirty="0" smtClean="0"/>
              <a:t>Could be applied to prioritize candidate functional variants</a:t>
            </a:r>
          </a:p>
          <a:p>
            <a:pPr lvl="1"/>
            <a:r>
              <a:rPr lang="en-US" sz="2000" dirty="0" smtClean="0">
                <a:solidFill>
                  <a:srgbClr val="FF0000"/>
                </a:solidFill>
              </a:rPr>
              <a:t>Not so good when genomic context is controlled for</a:t>
            </a:r>
          </a:p>
        </p:txBody>
      </p:sp>
      <p:sp>
        <p:nvSpPr>
          <p:cNvPr id="6" name="Rectangle 5"/>
          <p:cNvSpPr/>
          <p:nvPr/>
        </p:nvSpPr>
        <p:spPr>
          <a:xfrm>
            <a:off x="685800" y="4787900"/>
            <a:ext cx="6070600" cy="172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01888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Interpreting non-coding genomic </a:t>
            </a:r>
            <a:r>
              <a:rPr lang="en-US" dirty="0"/>
              <a:t>variants</a:t>
            </a:r>
          </a:p>
        </p:txBody>
      </p:sp>
      <p:sp>
        <p:nvSpPr>
          <p:cNvPr id="3" name="Content Placeholder 2"/>
          <p:cNvSpPr>
            <a:spLocks noGrp="1"/>
          </p:cNvSpPr>
          <p:nvPr>
            <p:ph idx="1"/>
          </p:nvPr>
        </p:nvSpPr>
        <p:spPr>
          <a:xfrm>
            <a:off x="495300" y="1952625"/>
            <a:ext cx="6019800" cy="4351338"/>
          </a:xfrm>
        </p:spPr>
        <p:txBody>
          <a:bodyPr>
            <a:normAutofit fontScale="92500" lnSpcReduction="10000"/>
          </a:bodyPr>
          <a:lstStyle/>
          <a:p>
            <a:r>
              <a:rPr lang="en-US" sz="2400" dirty="0" smtClean="0"/>
              <a:t>Conservation scores : CADD</a:t>
            </a:r>
          </a:p>
          <a:p>
            <a:pPr lvl="1"/>
            <a:r>
              <a:rPr lang="en-US" sz="2000" dirty="0"/>
              <a:t>60 functional prediction tools</a:t>
            </a:r>
            <a:endParaRPr lang="en-US" sz="2000" dirty="0" smtClean="0"/>
          </a:p>
          <a:p>
            <a:pPr lvl="1"/>
            <a:r>
              <a:rPr lang="en-US" sz="2000" dirty="0" smtClean="0">
                <a:solidFill>
                  <a:srgbClr val="FF0000"/>
                </a:solidFill>
              </a:rPr>
              <a:t>Most assume regulatory elements all have evolutionary constraints </a:t>
            </a:r>
            <a:r>
              <a:rPr lang="en-US" sz="2000" dirty="0" smtClean="0"/>
              <a:t>(true for protein-coding but not for non-coding)</a:t>
            </a:r>
          </a:p>
          <a:p>
            <a:r>
              <a:rPr lang="en-US" sz="2400" dirty="0" smtClean="0"/>
              <a:t>GWAVA </a:t>
            </a:r>
            <a:r>
              <a:rPr lang="en-US" sz="2400" dirty="0" smtClean="0"/>
              <a:t>(Richie et al. 2014)</a:t>
            </a:r>
            <a:endParaRPr lang="en-US" sz="2400" dirty="0" smtClean="0"/>
          </a:p>
          <a:p>
            <a:pPr lvl="1"/>
            <a:r>
              <a:rPr lang="en-US" sz="2000" dirty="0" smtClean="0"/>
              <a:t>Random Forest classifier using </a:t>
            </a:r>
            <a:r>
              <a:rPr lang="en-US" sz="2000" b="1" dirty="0"/>
              <a:t>variant-specific annotations </a:t>
            </a:r>
            <a:endParaRPr lang="en-US" sz="2000" b="1" dirty="0" smtClean="0"/>
          </a:p>
          <a:p>
            <a:pPr lvl="1"/>
            <a:r>
              <a:rPr lang="en-US" sz="2000" dirty="0"/>
              <a:t>D</a:t>
            </a:r>
            <a:r>
              <a:rPr lang="en-US" sz="2000" dirty="0" smtClean="0"/>
              <a:t>iscriminate non-coding </a:t>
            </a:r>
            <a:r>
              <a:rPr lang="en-US" sz="2000" dirty="0"/>
              <a:t>variants likely to be involved in disease from </a:t>
            </a:r>
            <a:r>
              <a:rPr lang="en-US" sz="2000" dirty="0" smtClean="0"/>
              <a:t>benign</a:t>
            </a:r>
          </a:p>
          <a:p>
            <a:pPr lvl="1"/>
            <a:r>
              <a:rPr lang="en-US" sz="2000" dirty="0" smtClean="0"/>
              <a:t>Trained with </a:t>
            </a:r>
            <a:r>
              <a:rPr lang="en-US" sz="2000" dirty="0"/>
              <a:t>the Human Gene Mutation database </a:t>
            </a:r>
            <a:r>
              <a:rPr lang="en-US" sz="2000" dirty="0" smtClean="0"/>
              <a:t>vs known common variants (3 control sets)</a:t>
            </a:r>
          </a:p>
          <a:p>
            <a:pPr lvl="1"/>
            <a:r>
              <a:rPr lang="en-US" sz="2000" dirty="0" smtClean="0"/>
              <a:t>Could </a:t>
            </a:r>
            <a:r>
              <a:rPr lang="en-US" sz="2000" dirty="0"/>
              <a:t>be applied to prioritize candidate functional </a:t>
            </a:r>
            <a:r>
              <a:rPr lang="en-US" sz="2000" dirty="0" smtClean="0"/>
              <a:t>variants</a:t>
            </a:r>
          </a:p>
          <a:p>
            <a:pPr lvl="1"/>
            <a:r>
              <a:rPr lang="en-US" sz="2000" dirty="0" smtClean="0">
                <a:solidFill>
                  <a:srgbClr val="FF0000"/>
                </a:solidFill>
              </a:rPr>
              <a:t>Not so good when genomic context is controlled for</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6400" y="1690688"/>
            <a:ext cx="5181600" cy="4279900"/>
          </a:xfrm>
          <a:prstGeom prst="rect">
            <a:avLst/>
          </a:prstGeom>
        </p:spPr>
      </p:pic>
    </p:spTree>
    <p:extLst>
      <p:ext uri="{BB962C8B-B14F-4D97-AF65-F5344CB8AC3E}">
        <p14:creationId xmlns:p14="http://schemas.microsoft.com/office/powerpoint/2010/main" val="8829367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Interpreting non-coding genomic variants</a:t>
            </a:r>
            <a:endParaRPr lang="en-US" dirty="0"/>
          </a:p>
        </p:txBody>
      </p:sp>
      <p:sp>
        <p:nvSpPr>
          <p:cNvPr id="3" name="Content Placeholder 2"/>
          <p:cNvSpPr>
            <a:spLocks noGrp="1"/>
          </p:cNvSpPr>
          <p:nvPr>
            <p:ph idx="1"/>
          </p:nvPr>
        </p:nvSpPr>
        <p:spPr/>
        <p:txBody>
          <a:bodyPr/>
          <a:lstStyle/>
          <a:p>
            <a:r>
              <a:rPr lang="en-US" dirty="0" smtClean="0"/>
              <a:t>Motif database and Motif search (JASPAR, MEME suite)</a:t>
            </a:r>
          </a:p>
          <a:p>
            <a:pPr lvl="1"/>
            <a:r>
              <a:rPr lang="en-US" dirty="0" smtClean="0"/>
              <a:t>A motif is a sequence pattern that occurs repeatedly in a group of related DNA/protein sequences </a:t>
            </a:r>
          </a:p>
          <a:p>
            <a:pPr lvl="1"/>
            <a:r>
              <a:rPr lang="en-US" dirty="0" smtClean="0"/>
              <a:t>Often associated with some biological function</a:t>
            </a:r>
            <a:endParaRPr lang="en-US" dirty="0" smtClean="0"/>
          </a:p>
          <a:p>
            <a:pPr lvl="1"/>
            <a:r>
              <a:rPr lang="en-US" dirty="0" smtClean="0">
                <a:solidFill>
                  <a:srgbClr val="FF0000"/>
                </a:solidFill>
              </a:rPr>
              <a:t>Needs prior knowledge/hypothesis</a:t>
            </a:r>
          </a:p>
          <a:p>
            <a:endParaRPr lang="en-US" dirty="0"/>
          </a:p>
        </p:txBody>
      </p:sp>
      <p:pic>
        <p:nvPicPr>
          <p:cNvPr id="4" name="Picture 3"/>
          <p:cNvPicPr>
            <a:picLocks noChangeAspect="1"/>
          </p:cNvPicPr>
          <p:nvPr/>
        </p:nvPicPr>
        <p:blipFill rotWithShape="1">
          <a:blip r:embed="rId3"/>
          <a:srcRect t="5325" r="53423" b="65926"/>
          <a:stretch/>
        </p:blipFill>
        <p:spPr>
          <a:xfrm>
            <a:off x="436486" y="4155559"/>
            <a:ext cx="3416300" cy="1971675"/>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9578" y="4421466"/>
            <a:ext cx="5386464" cy="2260600"/>
          </a:xfrm>
          <a:prstGeom prst="rect">
            <a:avLst/>
          </a:prstGeom>
        </p:spPr>
      </p:pic>
      <p:sp>
        <p:nvSpPr>
          <p:cNvPr id="6" name="TextBox 5"/>
          <p:cNvSpPr txBox="1"/>
          <p:nvPr/>
        </p:nvSpPr>
        <p:spPr>
          <a:xfrm>
            <a:off x="8242300" y="3886995"/>
            <a:ext cx="1329659" cy="369332"/>
          </a:xfrm>
          <a:prstGeom prst="rect">
            <a:avLst/>
          </a:prstGeom>
          <a:noFill/>
        </p:spPr>
        <p:txBody>
          <a:bodyPr wrap="none" rtlCol="0">
            <a:spAutoFit/>
          </a:bodyPr>
          <a:lstStyle/>
          <a:p>
            <a:r>
              <a:rPr lang="en-US" b="1" smtClean="0"/>
              <a:t>MEME suite</a:t>
            </a:r>
            <a:endParaRPr lang="en-US" b="1"/>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33143" y="6019800"/>
            <a:ext cx="2787926" cy="838200"/>
          </a:xfrm>
          <a:prstGeom prst="rect">
            <a:avLst/>
          </a:prstGeom>
        </p:spPr>
      </p:pic>
    </p:spTree>
    <p:extLst>
      <p:ext uri="{BB962C8B-B14F-4D97-AF65-F5344CB8AC3E}">
        <p14:creationId xmlns:p14="http://schemas.microsoft.com/office/powerpoint/2010/main" val="14108449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Functional Genomics</a:t>
            </a:r>
            <a:endParaRPr lang="en-US" b="1" dirty="0"/>
          </a:p>
        </p:txBody>
      </p:sp>
      <p:sp>
        <p:nvSpPr>
          <p:cNvPr id="5" name="Rectangle 4"/>
          <p:cNvSpPr/>
          <p:nvPr/>
        </p:nvSpPr>
        <p:spPr>
          <a:xfrm>
            <a:off x="422258" y="1690688"/>
            <a:ext cx="5144998" cy="369332"/>
          </a:xfrm>
          <a:prstGeom prst="rect">
            <a:avLst/>
          </a:prstGeom>
        </p:spPr>
        <p:txBody>
          <a:bodyPr wrap="none">
            <a:spAutoFit/>
          </a:bodyPr>
          <a:lstStyle/>
          <a:p>
            <a:r>
              <a:rPr lang="en-US" b="1" i="0" u="none" strike="noStrike" dirty="0" smtClean="0">
                <a:solidFill>
                  <a:srgbClr val="000000"/>
                </a:solidFill>
                <a:effectLst/>
              </a:rPr>
              <a:t>Assigning </a:t>
            </a:r>
            <a:r>
              <a:rPr lang="en-US" b="1" i="0" u="none" strike="noStrike" dirty="0" smtClean="0">
                <a:solidFill>
                  <a:srgbClr val="000000"/>
                </a:solidFill>
                <a:effectLst/>
              </a:rPr>
              <a:t>function at the near-nucleotide resolution</a:t>
            </a:r>
            <a:endParaRPr lang="en-US" b="1" dirty="0"/>
          </a:p>
        </p:txBody>
      </p:sp>
      <p:sp>
        <p:nvSpPr>
          <p:cNvPr id="8" name="TextBox 7"/>
          <p:cNvSpPr txBox="1"/>
          <p:nvPr/>
        </p:nvSpPr>
        <p:spPr>
          <a:xfrm>
            <a:off x="73814" y="6596390"/>
            <a:ext cx="5532284" cy="261610"/>
          </a:xfrm>
          <a:prstGeom prst="rect">
            <a:avLst/>
          </a:prstGeom>
          <a:noFill/>
        </p:spPr>
        <p:txBody>
          <a:bodyPr wrap="none" rtlCol="0">
            <a:spAutoFit/>
          </a:bodyPr>
          <a:lstStyle/>
          <a:p>
            <a:r>
              <a:rPr lang="en-US" sz="1100" dirty="0" smtClean="0"/>
              <a:t>Modified from </a:t>
            </a:r>
            <a:r>
              <a:rPr lang="en-US" sz="1100" i="1" dirty="0">
                <a:hlinkClick r:id="rId3"/>
              </a:rPr>
              <a:t>A User's Guide to the Encyclopedia of DNA Elements (ENCODE)</a:t>
            </a:r>
            <a:r>
              <a:rPr lang="en-US" sz="1100" dirty="0">
                <a:hlinkClick r:id="rId3"/>
              </a:rPr>
              <a:t> in PLoS Biology.</a:t>
            </a:r>
            <a:endParaRPr lang="en-US" sz="1100" dirty="0"/>
          </a:p>
        </p:txBody>
      </p:sp>
      <p:pic>
        <p:nvPicPr>
          <p:cNvPr id="19" name="Picture 18"/>
          <p:cNvPicPr>
            <a:picLocks noChangeAspect="1"/>
          </p:cNvPicPr>
          <p:nvPr/>
        </p:nvPicPr>
        <p:blipFill rotWithShape="1">
          <a:blip r:embed="rId4"/>
          <a:srcRect l="3648" t="42110" r="51971"/>
          <a:stretch/>
        </p:blipFill>
        <p:spPr>
          <a:xfrm>
            <a:off x="7792320" y="2624354"/>
            <a:ext cx="4132244" cy="2897869"/>
          </a:xfrm>
          <a:prstGeom prst="rect">
            <a:avLst/>
          </a:prstGeom>
        </p:spPr>
      </p:pic>
      <p:grpSp>
        <p:nvGrpSpPr>
          <p:cNvPr id="21" name="Group 20"/>
          <p:cNvGrpSpPr/>
          <p:nvPr/>
        </p:nvGrpSpPr>
        <p:grpSpPr>
          <a:xfrm>
            <a:off x="342531" y="2071107"/>
            <a:ext cx="7703379" cy="4590312"/>
            <a:chOff x="2560798" y="2136883"/>
            <a:chExt cx="7703379" cy="4590312"/>
          </a:xfrm>
        </p:grpSpPr>
        <p:pic>
          <p:nvPicPr>
            <p:cNvPr id="22" name="Picture 21"/>
            <p:cNvPicPr>
              <a:picLocks noChangeAspect="1"/>
            </p:cNvPicPr>
            <p:nvPr/>
          </p:nvPicPr>
          <p:blipFill>
            <a:blip r:embed="rId5"/>
            <a:stretch>
              <a:fillRect/>
            </a:stretch>
          </p:blipFill>
          <p:spPr>
            <a:xfrm>
              <a:off x="2560798" y="2136883"/>
              <a:ext cx="7703379" cy="4590312"/>
            </a:xfrm>
            <a:prstGeom prst="rect">
              <a:avLst/>
            </a:prstGeom>
          </p:spPr>
        </p:pic>
        <p:grpSp>
          <p:nvGrpSpPr>
            <p:cNvPr id="23" name="Group 22"/>
            <p:cNvGrpSpPr/>
            <p:nvPr/>
          </p:nvGrpSpPr>
          <p:grpSpPr>
            <a:xfrm>
              <a:off x="2839956" y="3059616"/>
              <a:ext cx="745067" cy="651933"/>
              <a:chOff x="2692400" y="3059616"/>
              <a:chExt cx="745067" cy="651933"/>
            </a:xfrm>
          </p:grpSpPr>
          <p:sp>
            <p:nvSpPr>
              <p:cNvPr id="33" name="Rounded Rectangle 32"/>
              <p:cNvSpPr/>
              <p:nvPr/>
            </p:nvSpPr>
            <p:spPr>
              <a:xfrm>
                <a:off x="2692400" y="3059616"/>
                <a:ext cx="745067" cy="651933"/>
              </a:xfrm>
              <a:prstGeom prst="roundRect">
                <a:avLst/>
              </a:prstGeom>
              <a:solidFill>
                <a:schemeClr val="bg1">
                  <a:lumMod val="8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2839956" y="3247082"/>
                <a:ext cx="449953" cy="276999"/>
              </a:xfrm>
              <a:prstGeom prst="rect">
                <a:avLst/>
              </a:prstGeom>
              <a:noFill/>
            </p:spPr>
            <p:txBody>
              <a:bodyPr wrap="square" rtlCol="0">
                <a:spAutoFit/>
              </a:bodyPr>
              <a:lstStyle/>
              <a:p>
                <a:r>
                  <a:rPr lang="en-US" sz="1200" dirty="0" smtClean="0"/>
                  <a:t>Hi-C</a:t>
                </a:r>
                <a:endParaRPr lang="en-US" sz="1200" dirty="0"/>
              </a:p>
            </p:txBody>
          </p:sp>
        </p:grpSp>
        <p:grpSp>
          <p:nvGrpSpPr>
            <p:cNvPr id="24" name="Group 23"/>
            <p:cNvGrpSpPr/>
            <p:nvPr/>
          </p:nvGrpSpPr>
          <p:grpSpPr>
            <a:xfrm>
              <a:off x="4538130" y="4432033"/>
              <a:ext cx="829733" cy="597160"/>
              <a:chOff x="2629127" y="3059616"/>
              <a:chExt cx="885824" cy="651933"/>
            </a:xfrm>
          </p:grpSpPr>
          <p:sp>
            <p:nvSpPr>
              <p:cNvPr id="31" name="Rounded Rectangle 30"/>
              <p:cNvSpPr/>
              <p:nvPr/>
            </p:nvSpPr>
            <p:spPr>
              <a:xfrm>
                <a:off x="2692400" y="3059616"/>
                <a:ext cx="745067" cy="651933"/>
              </a:xfrm>
              <a:prstGeom prst="roundRect">
                <a:avLst/>
              </a:prstGeom>
              <a:solidFill>
                <a:schemeClr val="bg1">
                  <a:lumMod val="8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2629127" y="3247082"/>
                <a:ext cx="885824" cy="277206"/>
              </a:xfrm>
              <a:prstGeom prst="rect">
                <a:avLst/>
              </a:prstGeom>
              <a:noFill/>
            </p:spPr>
            <p:txBody>
              <a:bodyPr wrap="square" rtlCol="0">
                <a:spAutoFit/>
              </a:bodyPr>
              <a:lstStyle/>
              <a:p>
                <a:r>
                  <a:rPr lang="en-US" sz="1050" smtClean="0"/>
                  <a:t>Methylome</a:t>
                </a:r>
                <a:endParaRPr lang="en-US" sz="1050" dirty="0"/>
              </a:p>
            </p:txBody>
          </p:sp>
        </p:grpSp>
        <p:sp>
          <p:nvSpPr>
            <p:cNvPr id="25" name="Oval 24"/>
            <p:cNvSpPr/>
            <p:nvPr/>
          </p:nvSpPr>
          <p:spPr>
            <a:xfrm>
              <a:off x="4250267" y="5342467"/>
              <a:ext cx="67733" cy="84666"/>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p:cNvCxnSpPr/>
            <p:nvPr/>
          </p:nvCxnSpPr>
          <p:spPr>
            <a:xfrm>
              <a:off x="4275666" y="5435600"/>
              <a:ext cx="0" cy="152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4368797" y="5037667"/>
              <a:ext cx="457200" cy="347133"/>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3585021" y="3247082"/>
              <a:ext cx="253875" cy="30991"/>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flipV="1">
              <a:off x="3585021" y="3120983"/>
              <a:ext cx="253875" cy="32758"/>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sp>
        <p:nvSpPr>
          <p:cNvPr id="3" name="TextBox 2"/>
          <p:cNvSpPr txBox="1"/>
          <p:nvPr/>
        </p:nvSpPr>
        <p:spPr>
          <a:xfrm>
            <a:off x="9120606" y="1788189"/>
            <a:ext cx="2044599" cy="369332"/>
          </a:xfrm>
          <a:prstGeom prst="rect">
            <a:avLst/>
          </a:prstGeom>
          <a:noFill/>
        </p:spPr>
        <p:txBody>
          <a:bodyPr wrap="none" rtlCol="0">
            <a:spAutoFit/>
          </a:bodyPr>
          <a:lstStyle/>
          <a:p>
            <a:r>
              <a:rPr lang="en-US" b="1" dirty="0" smtClean="0"/>
              <a:t>Massive datasets!!!</a:t>
            </a:r>
            <a:endParaRPr lang="en-US" b="1" dirty="0"/>
          </a:p>
        </p:txBody>
      </p:sp>
      <p:sp>
        <p:nvSpPr>
          <p:cNvPr id="14" name="TextBox 13"/>
          <p:cNvSpPr txBox="1"/>
          <p:nvPr/>
        </p:nvSpPr>
        <p:spPr>
          <a:xfrm>
            <a:off x="9205186" y="5989056"/>
            <a:ext cx="1306512" cy="369332"/>
          </a:xfrm>
          <a:prstGeom prst="rect">
            <a:avLst/>
          </a:prstGeom>
          <a:noFill/>
        </p:spPr>
        <p:txBody>
          <a:bodyPr wrap="none" rtlCol="0">
            <a:spAutoFit/>
          </a:bodyPr>
          <a:lstStyle/>
          <a:p>
            <a:r>
              <a:rPr lang="en-US" dirty="0" err="1" smtClean="0"/>
              <a:t>Eg</a:t>
            </a:r>
            <a:r>
              <a:rPr lang="en-US" dirty="0" smtClean="0"/>
              <a:t>. ENCODE</a:t>
            </a:r>
            <a:endParaRPr lang="en-US" dirty="0"/>
          </a:p>
        </p:txBody>
      </p:sp>
    </p:spTree>
    <p:extLst>
      <p:ext uri="{BB962C8B-B14F-4D97-AF65-F5344CB8AC3E}">
        <p14:creationId xmlns:p14="http://schemas.microsoft.com/office/powerpoint/2010/main" val="5878068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1879</TotalTime>
  <Words>2155</Words>
  <Application>Microsoft Macintosh PowerPoint</Application>
  <PresentationFormat>Widescreen</PresentationFormat>
  <Paragraphs>351</Paragraphs>
  <Slides>44</Slides>
  <Notes>19</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44</vt:i4>
      </vt:variant>
    </vt:vector>
  </HeadingPairs>
  <TitlesOfParts>
    <vt:vector size="56" baseType="lpstr">
      <vt:lpstr>Alegreya Sans</vt:lpstr>
      <vt:lpstr>Arial </vt:lpstr>
      <vt:lpstr>Calibri</vt:lpstr>
      <vt:lpstr>Calibri Light</vt:lpstr>
      <vt:lpstr>DejaVu Sans</vt:lpstr>
      <vt:lpstr>Helvetica</vt:lpstr>
      <vt:lpstr>Liberation Sans</vt:lpstr>
      <vt:lpstr>Mangal</vt:lpstr>
      <vt:lpstr>Merriweather</vt:lpstr>
      <vt:lpstr>Times New Roman</vt:lpstr>
      <vt:lpstr>Arial</vt:lpstr>
      <vt:lpstr>Office Theme</vt:lpstr>
      <vt:lpstr>Deep learning in population genetics and multi-omics</vt:lpstr>
      <vt:lpstr>Multi-omics Variation in Biomedical Sciences</vt:lpstr>
      <vt:lpstr>Functional Genomics</vt:lpstr>
      <vt:lpstr>Functional Genomics</vt:lpstr>
      <vt:lpstr>Interpreting non-coding genomic variants</vt:lpstr>
      <vt:lpstr>Interpreting non-coding genomic variants</vt:lpstr>
      <vt:lpstr>Interpreting non-coding genomic variants</vt:lpstr>
      <vt:lpstr>Interpreting non-coding genomic variants</vt:lpstr>
      <vt:lpstr>Functional Genomics</vt:lpstr>
      <vt:lpstr>Deep learning in functional genomics</vt:lpstr>
      <vt:lpstr>Feature representation</vt:lpstr>
      <vt:lpstr>Basset</vt:lpstr>
      <vt:lpstr>PowerPoint Presentation</vt:lpstr>
      <vt:lpstr>Basset</vt:lpstr>
      <vt:lpstr>Basset</vt:lpstr>
      <vt:lpstr>DANQ</vt:lpstr>
      <vt:lpstr>Multitask and Multimodal Learning</vt:lpstr>
      <vt:lpstr>Multitask and Multimodal Learning</vt:lpstr>
      <vt:lpstr>Population Genetics</vt:lpstr>
      <vt:lpstr>Population Genetics</vt:lpstr>
      <vt:lpstr>Classical approaches: Mathematical models</vt:lpstr>
      <vt:lpstr>Population Structure</vt:lpstr>
      <vt:lpstr>Population Structure</vt:lpstr>
      <vt:lpstr>PowerPoint Presentation</vt:lpstr>
      <vt:lpstr>Principal Component Analyses</vt:lpstr>
      <vt:lpstr>Uniform Manifold Approximation and Projection (UMAP) </vt:lpstr>
      <vt:lpstr>Local Ancestry</vt:lpstr>
      <vt:lpstr>RFMix: Random Forest and Local Ancestry</vt:lpstr>
      <vt:lpstr>Deep learning for population structure?</vt:lpstr>
      <vt:lpstr>Diet networks: Thin Parameters for Fat Genomics</vt:lpstr>
      <vt:lpstr>PowerPoint Presentation</vt:lpstr>
      <vt:lpstr>PowerPoint Presentation</vt:lpstr>
      <vt:lpstr>Population Genetics</vt:lpstr>
      <vt:lpstr>Natural selection</vt:lpstr>
      <vt:lpstr>Population size and selection</vt:lpstr>
      <vt:lpstr>Population size and selection</vt:lpstr>
      <vt:lpstr>Population Genetics</vt:lpstr>
      <vt:lpstr>Recombination rates</vt:lpstr>
      <vt:lpstr>Recombination rates</vt:lpstr>
      <vt:lpstr>Additional work</vt:lpstr>
      <vt:lpstr>PowerPoint Presentation</vt:lpstr>
      <vt:lpstr>Thank you!</vt:lpstr>
      <vt:lpstr>PowerPoint Presentation</vt:lpstr>
      <vt:lpstr>Datasets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in population genetics and multi-omics</dc:title>
  <dc:creator>Microsoft Office User</dc:creator>
  <cp:lastModifiedBy>Microsoft Office User</cp:lastModifiedBy>
  <cp:revision>50</cp:revision>
  <dcterms:created xsi:type="dcterms:W3CDTF">2020-02-13T20:38:18Z</dcterms:created>
  <dcterms:modified xsi:type="dcterms:W3CDTF">2020-02-15T03:58:15Z</dcterms:modified>
</cp:coreProperties>
</file>

<file path=docProps/thumbnail.jpeg>
</file>